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44" r:id="rId2"/>
    <p:sldId id="259" r:id="rId3"/>
    <p:sldId id="263" r:id="rId4"/>
    <p:sldId id="320" r:id="rId5"/>
    <p:sldId id="313" r:id="rId6"/>
    <p:sldId id="315" r:id="rId7"/>
    <p:sldId id="316" r:id="rId8"/>
    <p:sldId id="314" r:id="rId9"/>
    <p:sldId id="318" r:id="rId10"/>
    <p:sldId id="319" r:id="rId11"/>
    <p:sldId id="266" r:id="rId12"/>
    <p:sldId id="297" r:id="rId13"/>
    <p:sldId id="269" r:id="rId14"/>
    <p:sldId id="271" r:id="rId15"/>
    <p:sldId id="273" r:id="rId16"/>
    <p:sldId id="274" r:id="rId17"/>
    <p:sldId id="276" r:id="rId18"/>
    <p:sldId id="277" r:id="rId19"/>
    <p:sldId id="278" r:id="rId20"/>
    <p:sldId id="279" r:id="rId21"/>
    <p:sldId id="280" r:id="rId22"/>
    <p:sldId id="343" r:id="rId23"/>
    <p:sldId id="299" r:id="rId24"/>
    <p:sldId id="337" r:id="rId25"/>
    <p:sldId id="339" r:id="rId26"/>
    <p:sldId id="336" r:id="rId27"/>
    <p:sldId id="341" r:id="rId28"/>
    <p:sldId id="338" r:id="rId29"/>
    <p:sldId id="282" r:id="rId30"/>
    <p:sldId id="321" r:id="rId31"/>
    <p:sldId id="305" r:id="rId32"/>
    <p:sldId id="331" r:id="rId33"/>
    <p:sldId id="333" r:id="rId34"/>
    <p:sldId id="334" r:id="rId35"/>
    <p:sldId id="285"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ngchuan Wang" initials="Y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63636"/>
    <a:srgbClr val="B93107"/>
    <a:srgbClr val="32599E"/>
    <a:srgbClr val="3E7A82"/>
    <a:srgbClr val="A80000"/>
    <a:srgbClr val="0AB612"/>
    <a:srgbClr val="FFFFFF"/>
    <a:srgbClr val="C35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5" autoAdjust="0"/>
    <p:restoredTop sz="94651" autoAdjust="0"/>
  </p:normalViewPr>
  <p:slideViewPr>
    <p:cSldViewPr snapToGrid="0">
      <p:cViewPr varScale="1">
        <p:scale>
          <a:sx n="70" d="100"/>
          <a:sy n="70" d="100"/>
        </p:scale>
        <p:origin x="-618"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330"/>
    </p:cViewPr>
  </p:sorterViewPr>
  <p:notesViewPr>
    <p:cSldViewPr snapToGrid="0">
      <p:cViewPr varScale="1">
        <p:scale>
          <a:sx n="100" d="100"/>
          <a:sy n="100" d="100"/>
        </p:scale>
        <p:origin x="3552"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662AD0-0089-448C-8646-4936C53E81FF}" type="datetimeFigureOut">
              <a:rPr lang="en-US" smtClean="0"/>
              <a:pPr/>
              <a:t>5/27/2021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35B9CF-2EAB-4FC2-98B6-0F8C83802649}" type="slidenum">
              <a:rPr lang="en-US" smtClean="0"/>
              <a:pPr/>
              <a:t>‹#›</a:t>
            </a:fld>
            <a:endParaRPr lang="en-US"/>
          </a:p>
        </p:txBody>
      </p:sp>
    </p:spTree>
    <p:extLst>
      <p:ext uri="{BB962C8B-B14F-4D97-AF65-F5344CB8AC3E}">
        <p14:creationId xmlns:p14="http://schemas.microsoft.com/office/powerpoint/2010/main" xmlns="" val="206717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9D02F-E466-47B2-9FBF-F851CFB7BC29}" type="datetimeFigureOut">
              <a:rPr lang="en-US" smtClean="0"/>
              <a:pPr/>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9FC6D-4F0B-4E2C-89C2-3A4905013423}" type="slidenum">
              <a:rPr lang="en-US" smtClean="0"/>
              <a:pPr/>
              <a:t>‹#›</a:t>
            </a:fld>
            <a:endParaRPr lang="en-US"/>
          </a:p>
        </p:txBody>
      </p:sp>
    </p:spTree>
    <p:extLst>
      <p:ext uri="{BB962C8B-B14F-4D97-AF65-F5344CB8AC3E}">
        <p14:creationId xmlns:p14="http://schemas.microsoft.com/office/powerpoint/2010/main" xmlns="" val="284621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9FC6D-4F0B-4E2C-89C2-3A4905013423}" type="slidenum">
              <a:rPr lang="en-US" smtClean="0"/>
              <a:pPr/>
              <a:t>14</a:t>
            </a:fld>
            <a:endParaRPr lang="en-US"/>
          </a:p>
        </p:txBody>
      </p:sp>
    </p:spTree>
    <p:extLst>
      <p:ext uri="{BB962C8B-B14F-4D97-AF65-F5344CB8AC3E}">
        <p14:creationId xmlns:p14="http://schemas.microsoft.com/office/powerpoint/2010/main" xmlns="" val="1752535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2074" y="2565400"/>
            <a:ext cx="5495926" cy="1828800"/>
          </a:xfrm>
        </p:spPr>
        <p:txBody>
          <a:bodyPr anchor="b">
            <a:noAutofit/>
          </a:bodyPr>
          <a:lstStyle>
            <a:lvl1pPr algn="l">
              <a:defRPr sz="4800"/>
            </a:lvl1pPr>
          </a:lstStyle>
          <a:p>
            <a:r>
              <a:rPr lang="en-US" dirty="0"/>
              <a:t>Title is Rockwell 48 </a:t>
            </a:r>
            <a:r>
              <a:rPr lang="en-US" dirty="0" err="1"/>
              <a:t>pt</a:t>
            </a:r>
            <a:endParaRPr lang="en-US" dirty="0"/>
          </a:p>
        </p:txBody>
      </p:sp>
      <p:sp>
        <p:nvSpPr>
          <p:cNvPr id="3" name="Subtitle 2"/>
          <p:cNvSpPr>
            <a:spLocks noGrp="1"/>
          </p:cNvSpPr>
          <p:nvPr>
            <p:ph type="subTitle" idx="1" hasCustomPrompt="1"/>
          </p:nvPr>
        </p:nvSpPr>
        <p:spPr>
          <a:xfrm>
            <a:off x="5172074" y="5111750"/>
            <a:ext cx="5495926" cy="4381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is in Arial Bold 24 </a:t>
            </a:r>
            <a:r>
              <a:rPr lang="en-US" dirty="0" err="1"/>
              <a:t>pt</a:t>
            </a:r>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dirty="0"/>
          </a:p>
        </p:txBody>
      </p:sp>
      <p:sp>
        <p:nvSpPr>
          <p:cNvPr id="5" name="Text Placeholder 4"/>
          <p:cNvSpPr>
            <a:spLocks noGrp="1"/>
          </p:cNvSpPr>
          <p:nvPr>
            <p:ph type="body" sz="quarter" idx="13" hasCustomPrompt="1"/>
          </p:nvPr>
        </p:nvSpPr>
        <p:spPr>
          <a:xfrm>
            <a:off x="5172074" y="5549900"/>
            <a:ext cx="5495926" cy="449263"/>
          </a:xfrm>
        </p:spPr>
        <p:txBody>
          <a:bodyPr/>
          <a:lstStyle>
            <a:lvl1pPr marL="0" indent="0">
              <a:buNone/>
              <a:defRPr sz="2200" b="0" baseline="0"/>
            </a:lvl1pPr>
          </a:lstStyle>
          <a:p>
            <a:pPr lvl="0"/>
            <a:r>
              <a:rPr lang="en-US" dirty="0"/>
              <a:t>Second subtitle in Arial 22 </a:t>
            </a:r>
            <a:r>
              <a:rPr lang="en-US" dirty="0" err="1"/>
              <a:t>pt</a:t>
            </a:r>
            <a:endParaRPr lang="en-US" dirty="0"/>
          </a:p>
        </p:txBody>
      </p:sp>
      <p:sp>
        <p:nvSpPr>
          <p:cNvPr id="4" name="TextBox 3"/>
          <p:cNvSpPr txBox="1"/>
          <p:nvPr userDrawn="1"/>
        </p:nvSpPr>
        <p:spPr>
          <a:xfrm>
            <a:off x="428625" y="4029074"/>
            <a:ext cx="1514475"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Background design is of Cal Poly Pomona logo</a:t>
            </a:r>
          </a:p>
        </p:txBody>
      </p:sp>
    </p:spTree>
    <p:extLst>
      <p:ext uri="{BB962C8B-B14F-4D97-AF65-F5344CB8AC3E}">
        <p14:creationId xmlns:p14="http://schemas.microsoft.com/office/powerpoint/2010/main" xmlns="" val="166381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365125"/>
            <a:ext cx="10325100" cy="1325563"/>
          </a:xfrm>
        </p:spPr>
        <p:txBody>
          <a:bodyPr/>
          <a:lstStyle>
            <a:lvl1pPr>
              <a:defRPr/>
            </a:lvl1pPr>
          </a:lstStyle>
          <a:p>
            <a:r>
              <a:rPr lang="en-US" dirty="0"/>
              <a:t>Title of the slide</a:t>
            </a:r>
          </a:p>
        </p:txBody>
      </p:sp>
      <p:sp>
        <p:nvSpPr>
          <p:cNvPr id="3" name="Content Placeholder 2"/>
          <p:cNvSpPr>
            <a:spLocks noGrp="1"/>
          </p:cNvSpPr>
          <p:nvPr>
            <p:ph idx="1" hasCustomPrompt="1"/>
          </p:nvPr>
        </p:nvSpPr>
        <p:spPr>
          <a:xfrm>
            <a:off x="1028700" y="1825625"/>
            <a:ext cx="10325100" cy="4351338"/>
          </a:xfrm>
        </p:spPr>
        <p:txBody>
          <a:bodyPr/>
          <a:lstStyle>
            <a:lvl1pPr>
              <a:defRPr baseline="0"/>
            </a:lvl1pPr>
          </a:lstStyle>
          <a:p>
            <a:pPr lvl="0"/>
            <a:r>
              <a:rPr lang="en-US" dirty="0"/>
              <a:t>Text goes here and here and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8700" y="6356350"/>
            <a:ext cx="2552700" cy="365125"/>
          </a:xfrm>
        </p:spPr>
        <p:txBody>
          <a:bodyPr/>
          <a:lstStyle/>
          <a:p>
            <a:fld id="{6F6D4709-116E-4040-8A22-7290A0EF90CB}" type="datetime1">
              <a:rPr lang="en-US" smtClean="0"/>
              <a:pPr/>
              <a:t>5/27/2021</a:t>
            </a:fld>
            <a:endParaRPr lang="en-US" dirty="0"/>
          </a:p>
        </p:txBody>
      </p:sp>
    </p:spTree>
    <p:extLst>
      <p:ext uri="{BB962C8B-B14F-4D97-AF65-F5344CB8AC3E}">
        <p14:creationId xmlns:p14="http://schemas.microsoft.com/office/powerpoint/2010/main" xmlns="" val="425304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8361227" y="6356350"/>
            <a:ext cx="3830771" cy="501649"/>
          </a:xfrm>
          <a:prstGeom prst="rect">
            <a:avLst/>
          </a:prstGeom>
        </p:spPr>
      </p:pic>
      <p:sp>
        <p:nvSpPr>
          <p:cNvPr id="2" name="Title 1"/>
          <p:cNvSpPr>
            <a:spLocks noGrp="1"/>
          </p:cNvSpPr>
          <p:nvPr>
            <p:ph type="title" hasCustomPrompt="1"/>
          </p:nvPr>
        </p:nvSpPr>
        <p:spPr/>
        <p:txBody>
          <a:bodyPr/>
          <a:lstStyle>
            <a:lvl1pPr>
              <a:defRPr/>
            </a:lvl1pPr>
          </a:lstStyle>
          <a:p>
            <a:r>
              <a:rPr lang="en-US" dirty="0"/>
              <a:t>Title of the slide goes here</a:t>
            </a:r>
          </a:p>
        </p:txBody>
      </p:sp>
      <p:sp>
        <p:nvSpPr>
          <p:cNvPr id="3" name="Content Placeholder 2"/>
          <p:cNvSpPr>
            <a:spLocks noGrp="1"/>
          </p:cNvSpPr>
          <p:nvPr>
            <p:ph idx="1" hasCustomPrompt="1"/>
          </p:nvPr>
        </p:nvSpPr>
        <p:spPr/>
        <p:txBody>
          <a:bodyPr/>
          <a:lstStyle>
            <a:lvl1pPr>
              <a:defRPr baseline="0"/>
            </a:lvl1pPr>
            <a:lvl2pPr>
              <a:defRPr/>
            </a:lvl2pPr>
            <a:lvl3pPr>
              <a:defRPr/>
            </a:lvl3pPr>
            <a:lvl4pPr>
              <a:defRPr/>
            </a:lvl4pPr>
            <a:lvl5pPr>
              <a:defRPr baseline="0"/>
            </a:lvl5pPr>
          </a:lstStyle>
          <a:p>
            <a:pPr lvl="0"/>
            <a:r>
              <a:rPr lang="en-US" dirty="0"/>
              <a:t>Top level bullet point</a:t>
            </a:r>
          </a:p>
          <a:p>
            <a:pPr lvl="1"/>
            <a:r>
              <a:rPr lang="en-US" dirty="0"/>
              <a:t>Second level bullet point</a:t>
            </a:r>
          </a:p>
          <a:p>
            <a:pPr lvl="2"/>
            <a:r>
              <a:rPr lang="en-US" dirty="0"/>
              <a:t>Third level bullet point</a:t>
            </a:r>
          </a:p>
          <a:p>
            <a:pPr lvl="3"/>
            <a:r>
              <a:rPr lang="en-US" dirty="0"/>
              <a:t>Fourth level bullet point</a:t>
            </a:r>
          </a:p>
          <a:p>
            <a:pPr lvl="4"/>
            <a:r>
              <a:rPr lang="en-US" dirty="0"/>
              <a:t>Fifth level bullet point</a:t>
            </a:r>
          </a:p>
          <a:p>
            <a:pPr lvl="4"/>
            <a:endParaRPr lang="en-US" dirty="0"/>
          </a:p>
          <a:p>
            <a:pPr lvl="0"/>
            <a:r>
              <a:rPr lang="en-US" dirty="0"/>
              <a:t>You’ll notice an optional slide # in the bottom right corner. It goes in the blue box.</a:t>
            </a:r>
          </a:p>
        </p:txBody>
      </p:sp>
      <p:sp>
        <p:nvSpPr>
          <p:cNvPr id="4" name="Date Placeholder 3"/>
          <p:cNvSpPr>
            <a:spLocks noGrp="1"/>
          </p:cNvSpPr>
          <p:nvPr>
            <p:ph type="dt" sz="half" idx="10"/>
          </p:nvPr>
        </p:nvSpPr>
        <p:spPr/>
        <p:txBody>
          <a:bodyPr/>
          <a:lstStyle/>
          <a:p>
            <a:fld id="{FDF249CD-ADB3-4250-A7B0-4F72265F4296}" type="datetime1">
              <a:rPr lang="en-US" smtClean="0"/>
              <a:pPr/>
              <a:t>5/27/2021</a:t>
            </a:fld>
            <a:endParaRPr lang="en-US" dirty="0"/>
          </a:p>
        </p:txBody>
      </p:sp>
      <p:sp>
        <p:nvSpPr>
          <p:cNvPr id="6" name="Slide Number Placeholder 5"/>
          <p:cNvSpPr>
            <a:spLocks noGrp="1"/>
          </p:cNvSpPr>
          <p:nvPr>
            <p:ph type="sldNum" sz="quarter" idx="12"/>
          </p:nvPr>
        </p:nvSpPr>
        <p:spPr>
          <a:xfrm>
            <a:off x="11696698" y="6424611"/>
            <a:ext cx="495300" cy="365125"/>
          </a:xfrm>
        </p:spPr>
        <p:txBody>
          <a:bodyPr/>
          <a:lstStyle>
            <a:lvl1pPr>
              <a:defRPr>
                <a:solidFill>
                  <a:schemeClr val="bg1"/>
                </a:solidFill>
              </a:defRPr>
            </a:lvl1pPr>
          </a:lstStyle>
          <a:p>
            <a:fld id="{89A07FDE-CF23-4DF4-993F-F0A8407421BC}" type="slidenum">
              <a:rPr lang="en-US" smtClean="0"/>
              <a:pPr/>
              <a:t>‹#›</a:t>
            </a:fld>
            <a:endParaRPr lang="en-US" dirty="0"/>
          </a:p>
        </p:txBody>
      </p:sp>
    </p:spTree>
    <p:extLst>
      <p:ext uri="{BB962C8B-B14F-4D97-AF65-F5344CB8AC3E}">
        <p14:creationId xmlns:p14="http://schemas.microsoft.com/office/powerpoint/2010/main" xmlns="" val="17574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7750" y="1709738"/>
            <a:ext cx="10299700" cy="2852737"/>
          </a:xfrm>
        </p:spPr>
        <p:txBody>
          <a:bodyPr anchor="b"/>
          <a:lstStyle>
            <a:lvl1pPr>
              <a:defRPr sz="6000"/>
            </a:lvl1pPr>
          </a:lstStyle>
          <a:p>
            <a:r>
              <a:rPr lang="en-US" dirty="0"/>
              <a:t>Section header </a:t>
            </a:r>
            <a:br>
              <a:rPr lang="en-US" dirty="0"/>
            </a:br>
            <a:r>
              <a:rPr lang="en-US" dirty="0" err="1"/>
              <a:t>Rockewell</a:t>
            </a:r>
            <a:r>
              <a:rPr lang="en-US" dirty="0"/>
              <a:t> 60 </a:t>
            </a:r>
            <a:r>
              <a:rPr lang="en-US" dirty="0" err="1"/>
              <a:t>pt</a:t>
            </a:r>
            <a:r>
              <a:rPr lang="en-US" dirty="0"/>
              <a:t/>
            </a:r>
            <a:br>
              <a:rPr lang="en-US" dirty="0"/>
            </a:br>
            <a:r>
              <a:rPr lang="en-US" dirty="0"/>
              <a:t>goes here and here</a:t>
            </a:r>
          </a:p>
        </p:txBody>
      </p:sp>
      <p:sp>
        <p:nvSpPr>
          <p:cNvPr id="3" name="Text Placeholder 2"/>
          <p:cNvSpPr>
            <a:spLocks noGrp="1"/>
          </p:cNvSpPr>
          <p:nvPr>
            <p:ph type="body" idx="1" hasCustomPrompt="1"/>
          </p:nvPr>
        </p:nvSpPr>
        <p:spPr>
          <a:xfrm>
            <a:off x="1047750" y="4589463"/>
            <a:ext cx="10299700" cy="1500187"/>
          </a:xfrm>
        </p:spPr>
        <p:txBody>
          <a:bodyPr/>
          <a:lstStyle>
            <a:lvl1pPr marL="0" indent="0">
              <a:buNone/>
              <a:defRPr sz="2400" baseline="0">
                <a:solidFill>
                  <a:schemeClr val="tx1">
                    <a:tint val="75000"/>
                  </a:schemeClr>
                </a:solidFill>
              </a:defRPr>
            </a:lvl1pPr>
            <a:lvl2pPr marL="457200" indent="0" algn="l">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Subhed</a:t>
            </a:r>
            <a:r>
              <a:rPr lang="en-US" dirty="0"/>
              <a:t> goes here and here</a:t>
            </a:r>
          </a:p>
        </p:txBody>
      </p:sp>
      <p:sp>
        <p:nvSpPr>
          <p:cNvPr id="4" name="Date Placeholder 3"/>
          <p:cNvSpPr>
            <a:spLocks noGrp="1"/>
          </p:cNvSpPr>
          <p:nvPr>
            <p:ph type="dt" sz="half" idx="10"/>
          </p:nvPr>
        </p:nvSpPr>
        <p:spPr>
          <a:xfrm>
            <a:off x="1047750" y="6356350"/>
            <a:ext cx="2533650" cy="365125"/>
          </a:xfrm>
        </p:spPr>
        <p:txBody>
          <a:bodyPr/>
          <a:lstStyle/>
          <a:p>
            <a:fld id="{2AC8CB3B-4D89-4B51-B87A-4992886E3C28}" type="datetime1">
              <a:rPr lang="en-US" smtClean="0"/>
              <a:pPr/>
              <a:t>5/27/2021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07FDE-CF23-4DF4-993F-F0A8407421BC}" type="slidenum">
              <a:rPr lang="en-US" smtClean="0"/>
              <a:pPr/>
              <a:t>‹#›</a:t>
            </a:fld>
            <a:endParaRPr lang="en-US"/>
          </a:p>
        </p:txBody>
      </p:sp>
    </p:spTree>
    <p:extLst>
      <p:ext uri="{BB962C8B-B14F-4D97-AF65-F5344CB8AC3E}">
        <p14:creationId xmlns:p14="http://schemas.microsoft.com/office/powerpoint/2010/main" xmlns="" val="313672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FFA75A-F61E-4FE9-ADBA-F43AB4526F55}"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AE83D-C03A-4FBE-A22C-98DA7BB027A5}" type="slidenum">
              <a:rPr lang="en-US" smtClean="0"/>
              <a:pPr/>
              <a:t>‹#›</a:t>
            </a:fld>
            <a:endParaRPr lang="en-US"/>
          </a:p>
        </p:txBody>
      </p:sp>
    </p:spTree>
    <p:extLst>
      <p:ext uri="{BB962C8B-B14F-4D97-AF65-F5344CB8AC3E}">
        <p14:creationId xmlns:p14="http://schemas.microsoft.com/office/powerpoint/2010/main" xmlns="" val="952719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512AA2D-12A3-4F9D-87DC-51338E264FCA}" type="datetime1">
              <a:rPr lang="en-US" smtClean="0"/>
              <a:pPr/>
              <a:t>5/27/2021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9A07FDE-CF23-4DF4-993F-F0A8407421BC}" type="slidenum">
              <a:rPr lang="en-US" smtClean="0"/>
              <a:pPr/>
              <a:t>‹#›</a:t>
            </a:fld>
            <a:endParaRPr lang="en-US" dirty="0"/>
          </a:p>
        </p:txBody>
      </p:sp>
    </p:spTree>
    <p:extLst>
      <p:ext uri="{BB962C8B-B14F-4D97-AF65-F5344CB8AC3E}">
        <p14:creationId xmlns:p14="http://schemas.microsoft.com/office/powerpoint/2010/main" xmlns="" val="369967813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Lst>
  <p:hf hdr="0" ftr="0" dt="0"/>
  <p:txStyles>
    <p:titleStyle>
      <a:lvl1pPr algn="l" defTabSz="914400" rtl="0" eaLnBrk="1" latinLnBrk="0" hangingPunct="1">
        <a:lnSpc>
          <a:spcPct val="90000"/>
        </a:lnSpc>
        <a:spcBef>
          <a:spcPct val="0"/>
        </a:spcBef>
        <a:buNone/>
        <a:defRPr sz="48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3.xml"/><Relationship Id="rId5" Type="http://schemas.openxmlformats.org/officeDocument/2006/relationships/image" Target="../media/image79.jpeg"/><Relationship Id="rId4" Type="http://schemas.openxmlformats.org/officeDocument/2006/relationships/image" Target="../media/image78.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3.xml"/><Relationship Id="rId4" Type="http://schemas.openxmlformats.org/officeDocument/2006/relationships/image" Target="../media/image84.jpeg"/></Relationships>
</file>

<file path=ppt/slides/_rels/slide2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3.xml"/><Relationship Id="rId4" Type="http://schemas.openxmlformats.org/officeDocument/2006/relationships/image" Target="../media/image88.jpeg"/></Relationships>
</file>

<file path=ppt/slides/_rels/slide2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5.xml"/><Relationship Id="rId5" Type="http://schemas.openxmlformats.org/officeDocument/2006/relationships/hyperlink" Target="http://www.cpp.edu/cpeli/" TargetMode="External"/><Relationship Id="rId4" Type="http://schemas.openxmlformats.org/officeDocument/2006/relationships/image" Target="../media/image95.jpeg"/></Relationships>
</file>

<file path=ppt/slides/_rels/slide27.xml.rels><?xml version="1.0" encoding="UTF-8" standalone="yes"?>
<Relationships xmlns="http://schemas.openxmlformats.org/package/2006/relationships"><Relationship Id="rId2" Type="http://schemas.openxmlformats.org/officeDocument/2006/relationships/hyperlink" Target="http://www.cpp.edu/~international/students/incoming-students/f1-visa-i-20.s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3.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3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3.xml"/><Relationship Id="rId4" Type="http://schemas.openxmlformats.org/officeDocument/2006/relationships/image" Target="../media/image108.jpe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1.jpeg"/><Relationship Id="rId4" Type="http://schemas.openxmlformats.org/officeDocument/2006/relationships/image" Target="../media/image1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3.xml"/><Relationship Id="rId4" Type="http://schemas.openxmlformats.org/officeDocument/2006/relationships/image" Target="../media/image116.jpeg"/></Relationships>
</file>

<file path=ppt/slides/_rels/slide3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polycentric.cpp.edu/2020/11/cal-poly-pomona-earns-spot-in-top-10-most-transformative-colleges-ranking/" TargetMode="External"/><Relationship Id="rId3" Type="http://schemas.openxmlformats.org/officeDocument/2006/relationships/hyperlink" Target="http://www.usnews.com/best-colleges/rankings/regional-universities-west/innovative" TargetMode="External"/><Relationship Id="rId7" Type="http://schemas.openxmlformats.org/officeDocument/2006/relationships/hyperlink" Target="http://polycentric.cpp.edu/2020/11/cal-poly-pomona-no-6-nationally-in-boosting-student-economic-mobility" TargetMode="External"/><Relationship Id="rId2" Type="http://schemas.openxmlformats.org/officeDocument/2006/relationships/hyperlink" Target="http://www.usnews.com/best-colleges/rankings/regional-universities-west/top-public" TargetMode="Externa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欢迎来到南加州</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32" name="Title 1"/>
          <p:cNvSpPr txBox="1">
            <a:spLocks/>
          </p:cNvSpPr>
          <p:nvPr/>
        </p:nvSpPr>
        <p:spPr>
          <a:xfrm>
            <a:off x="2030842" y="1010233"/>
            <a:ext cx="8813259" cy="4462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Rockwell" panose="02060603020205020403" pitchFamily="18" charset="0"/>
                <a:ea typeface="+mj-ea"/>
                <a:cs typeface="+mj-cs"/>
              </a:defRPr>
            </a:lvl1pPr>
          </a:lstStyle>
          <a:p>
            <a:r>
              <a:rPr lang="en-US" sz="2100" b="1" dirty="0">
                <a:solidFill>
                  <a:schemeClr val="tx1">
                    <a:lumMod val="75000"/>
                    <a:lumOff val="25000"/>
                  </a:schemeClr>
                </a:solidFill>
              </a:rPr>
              <a:t>CALIFORNIA STATE POLYTECHNIC UNIVERSITY, POMONA</a:t>
            </a:r>
          </a:p>
        </p:txBody>
      </p:sp>
      <p:sp>
        <p:nvSpPr>
          <p:cNvPr id="38" name="Rectangle 37"/>
          <p:cNvSpPr/>
          <p:nvPr/>
        </p:nvSpPr>
        <p:spPr>
          <a:xfrm>
            <a:off x="3780111" y="1470397"/>
            <a:ext cx="4416594" cy="430887"/>
          </a:xfrm>
          <a:prstGeom prst="rect">
            <a:avLst/>
          </a:prstGeom>
        </p:spPr>
        <p:txBody>
          <a:bodyPr wrap="none">
            <a:spAutoFit/>
          </a:bodyPr>
          <a:lstStyle/>
          <a:p>
            <a:r>
              <a:rPr lang="zh-CN" altLang="en-US" sz="2200" b="1" dirty="0">
                <a:solidFill>
                  <a:schemeClr val="tx1">
                    <a:lumMod val="75000"/>
                    <a:lumOff val="25000"/>
                  </a:schemeClr>
                </a:solidFill>
              </a:rPr>
              <a:t>美国加州州立理工大学（波莫那）</a:t>
            </a:r>
            <a:endParaRPr lang="en-US"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0121" y="4331910"/>
            <a:ext cx="2941145" cy="175528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7834" y="4329758"/>
            <a:ext cx="2941145" cy="17574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950121" y="2237418"/>
            <a:ext cx="2941145" cy="1755815"/>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17835" y="2239961"/>
            <a:ext cx="2941145" cy="175327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4140" y="5757288"/>
            <a:ext cx="3812059" cy="1075545"/>
          </a:xfrm>
          <a:prstGeom prst="rect">
            <a:avLst/>
          </a:prstGeom>
        </p:spPr>
      </p:pic>
      <p:pic>
        <p:nvPicPr>
          <p:cNvPr id="11" name="Picture 3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70022" y="1891415"/>
            <a:ext cx="3531066" cy="3844844"/>
          </a:xfrm>
          <a:prstGeom prst="rect">
            <a:avLst/>
          </a:prstGeom>
        </p:spPr>
      </p:pic>
    </p:spTree>
    <p:extLst>
      <p:ext uri="{BB962C8B-B14F-4D97-AF65-F5344CB8AC3E}">
        <p14:creationId xmlns:p14="http://schemas.microsoft.com/office/powerpoint/2010/main" xmlns="" val="1060858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en-US" altLang="zh-CN" sz="2800" b="1" dirty="0">
                <a:solidFill>
                  <a:srgbClr val="008717"/>
                </a:solidFill>
                <a:ea typeface="SimHei" panose="02010609060101010101" pitchFamily="49" charset="-122"/>
                <a:cs typeface="Times New Roman" panose="02020603050405020304" pitchFamily="18" charset="0"/>
              </a:rPr>
              <a:t>300</a:t>
            </a:r>
            <a:r>
              <a:rPr lang="zh-CN" altLang="en-US" sz="2800" b="1" dirty="0">
                <a:solidFill>
                  <a:srgbClr val="008717"/>
                </a:solidFill>
                <a:ea typeface="SimHei" panose="02010609060101010101" pitchFamily="49" charset="-122"/>
                <a:cs typeface="Times New Roman" panose="02020603050405020304" pitchFamily="18" charset="0"/>
              </a:rPr>
              <a:t>多个学生社团和组织</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8" name="Hexagon 7"/>
          <p:cNvSpPr/>
          <p:nvPr/>
        </p:nvSpPr>
        <p:spPr>
          <a:xfrm>
            <a:off x="416734" y="2219352"/>
            <a:ext cx="3747877" cy="2530392"/>
          </a:xfrm>
          <a:prstGeom prst="hexagon">
            <a:avLst/>
          </a:prstGeom>
          <a:blipFill dpi="0" rotWithShape="1">
            <a:blip r:embed="rId2" cstate="email">
              <a:extLst>
                <a:ext uri="{28A0092B-C50C-407E-A947-70E740481C1C}">
                  <a14:useLocalDpi xmlns:a14="http://schemas.microsoft.com/office/drawing/2010/main" xmlns=""/>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eparation 9"/>
          <p:cNvSpPr/>
          <p:nvPr/>
        </p:nvSpPr>
        <p:spPr>
          <a:xfrm>
            <a:off x="7723462" y="2266681"/>
            <a:ext cx="3970556" cy="2560663"/>
          </a:xfrm>
          <a:prstGeom prst="flowChartPreparation">
            <a:avLst/>
          </a:prstGeom>
          <a:blipFill>
            <a:blip r:embed="rId3" cstate="email">
              <a:extLst>
                <a:ext uri="{28A0092B-C50C-407E-A947-70E740481C1C}">
                  <a14:useLocalDpi xmlns:a14="http://schemas.microsoft.com/office/drawing/2010/main" xmlns=""/>
                </a:ext>
              </a:extLst>
            </a:blip>
            <a:stretch>
              <a:fillRect/>
            </a:stretch>
          </a:blipFill>
          <a:effectLst>
            <a:innerShdw blurRad="114300">
              <a:prstClr val="black"/>
            </a:inn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eparation 11"/>
          <p:cNvSpPr/>
          <p:nvPr/>
        </p:nvSpPr>
        <p:spPr>
          <a:xfrm>
            <a:off x="3937651" y="909369"/>
            <a:ext cx="3970556" cy="2560663"/>
          </a:xfrm>
          <a:prstGeom prst="flowChartPreparation">
            <a:avLst/>
          </a:prstGeom>
          <a:blipFill>
            <a:blip r:embed="rId4" cstate="email">
              <a:extLst>
                <a:ext uri="{28A0092B-C50C-407E-A947-70E740481C1C}">
                  <a14:useLocalDpi xmlns:a14="http://schemas.microsoft.com/office/drawing/2010/main" xmlns=""/>
                </a:ext>
              </a:extLst>
            </a:blip>
            <a:stretch>
              <a:fillRect/>
            </a:stretch>
          </a:blipFill>
          <a:effectLst>
            <a:innerShdw blurRad="114300">
              <a:prstClr val="black"/>
            </a:inn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eparation 12"/>
          <p:cNvSpPr/>
          <p:nvPr/>
        </p:nvSpPr>
        <p:spPr>
          <a:xfrm>
            <a:off x="3937651" y="3997313"/>
            <a:ext cx="3970556" cy="2560663"/>
          </a:xfrm>
          <a:prstGeom prst="flowChartPreparation">
            <a:avLst/>
          </a:prstGeom>
          <a:blipFill>
            <a:blip r:embed="rId5" cstate="email">
              <a:extLst>
                <a:ext uri="{28A0092B-C50C-407E-A947-70E740481C1C}">
                  <a14:useLocalDpi xmlns:a14="http://schemas.microsoft.com/office/drawing/2010/main" xmlns=""/>
                </a:ext>
              </a:extLst>
            </a:blip>
            <a:stretch>
              <a:fillRect/>
            </a:stretch>
          </a:blipFill>
          <a:effectLst>
            <a:innerShdw blurRad="114300">
              <a:prstClr val="black"/>
            </a:inn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74236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大学住宿条件</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15118" y="1584620"/>
            <a:ext cx="3285705" cy="2192180"/>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15117" y="3914819"/>
            <a:ext cx="3285706" cy="2192180"/>
          </a:xfrm>
          <a:prstGeom prst="rect">
            <a:avLst/>
          </a:prstGeom>
          <a:effectLst>
            <a:softEdge rad="0"/>
          </a:effectLst>
        </p:spPr>
      </p:pic>
      <p:sp>
        <p:nvSpPr>
          <p:cNvPr id="2" name="TextBox 1"/>
          <p:cNvSpPr txBox="1"/>
          <p:nvPr/>
        </p:nvSpPr>
        <p:spPr>
          <a:xfrm>
            <a:off x="431456" y="1046491"/>
            <a:ext cx="3653028" cy="400110"/>
          </a:xfrm>
          <a:prstGeom prst="rect">
            <a:avLst/>
          </a:prstGeom>
          <a:noFill/>
        </p:spPr>
        <p:txBody>
          <a:bodyPr wrap="square" rtlCol="0">
            <a:spAutoFit/>
          </a:bodyPr>
          <a:lstStyle/>
          <a:p>
            <a:pPr algn="ctr"/>
            <a:r>
              <a:rPr lang="zh-CN" altLang="en-US" sz="2000" b="1" dirty="0">
                <a:latin typeface="Rockwell" panose="02060603020205020403" pitchFamily="18" charset="0"/>
              </a:rPr>
              <a:t>大学别墅式公寓</a:t>
            </a:r>
            <a:endParaRPr lang="en-US" sz="2000" b="1" dirty="0">
              <a:latin typeface="Rockwell" panose="02060603020205020403" pitchFamily="18"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423840" y="1581457"/>
            <a:ext cx="3288247" cy="2192180"/>
          </a:xfrm>
          <a:prstGeom prst="rect">
            <a:avLst/>
          </a:prstGeom>
        </p:spPr>
      </p:pic>
      <p:sp>
        <p:nvSpPr>
          <p:cNvPr id="18" name="TextBox 17"/>
          <p:cNvSpPr txBox="1"/>
          <p:nvPr/>
        </p:nvSpPr>
        <p:spPr>
          <a:xfrm>
            <a:off x="3976664" y="1043328"/>
            <a:ext cx="4182598" cy="400110"/>
          </a:xfrm>
          <a:prstGeom prst="rect">
            <a:avLst/>
          </a:prstGeom>
          <a:noFill/>
        </p:spPr>
        <p:txBody>
          <a:bodyPr wrap="square" rtlCol="0">
            <a:spAutoFit/>
          </a:bodyPr>
          <a:lstStyle/>
          <a:p>
            <a:pPr algn="ctr"/>
            <a:r>
              <a:rPr lang="zh-CN" altLang="en-US" sz="2000" b="1" dirty="0">
                <a:latin typeface="Rockwell" panose="02060603020205020403" pitchFamily="18" charset="0"/>
              </a:rPr>
              <a:t>大学学生宿舍</a:t>
            </a:r>
            <a:endParaRPr lang="en-US" sz="2000" b="1" dirty="0">
              <a:latin typeface="Rockwell" panose="02060603020205020403" pitchFamily="18" charset="0"/>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423840" y="3914819"/>
            <a:ext cx="3315004" cy="2192180"/>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8235105" y="1584620"/>
            <a:ext cx="3290900" cy="2195343"/>
          </a:xfrm>
          <a:prstGeom prst="rect">
            <a:avLst/>
          </a:prstGeom>
        </p:spPr>
      </p:pic>
      <p:sp>
        <p:nvSpPr>
          <p:cNvPr id="12" name="TextBox 11"/>
          <p:cNvSpPr txBox="1"/>
          <p:nvPr/>
        </p:nvSpPr>
        <p:spPr>
          <a:xfrm>
            <a:off x="7763950" y="1043328"/>
            <a:ext cx="4233209" cy="400110"/>
          </a:xfrm>
          <a:prstGeom prst="rect">
            <a:avLst/>
          </a:prstGeom>
          <a:noFill/>
        </p:spPr>
        <p:txBody>
          <a:bodyPr wrap="square" rtlCol="0">
            <a:spAutoFit/>
          </a:bodyPr>
          <a:lstStyle/>
          <a:p>
            <a:pPr algn="ctr"/>
            <a:r>
              <a:rPr lang="zh-CN" altLang="en-US" sz="2000" b="1" dirty="0">
                <a:latin typeface="Rockwell" panose="02060603020205020403" pitchFamily="18" charset="0"/>
              </a:rPr>
              <a:t>大学自营星级酒店</a:t>
            </a:r>
            <a:endParaRPr lang="en-US" sz="2000" b="1" dirty="0">
              <a:latin typeface="Rockwell" panose="02060603020205020403" pitchFamily="18" charset="0"/>
            </a:endParaRPr>
          </a:p>
        </p:txBody>
      </p:sp>
      <p:pic>
        <p:nvPicPr>
          <p:cNvPr id="6" name="Picture 5"/>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8235105" y="3914819"/>
            <a:ext cx="3288247" cy="2195343"/>
          </a:xfrm>
          <a:prstGeom prst="rect">
            <a:avLst/>
          </a:prstGeom>
        </p:spPr>
      </p:pic>
    </p:spTree>
    <p:extLst>
      <p:ext uri="{BB962C8B-B14F-4D97-AF65-F5344CB8AC3E}">
        <p14:creationId xmlns:p14="http://schemas.microsoft.com/office/powerpoint/2010/main" xmlns="" val="263045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大学餐饮</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3803" y="3595432"/>
            <a:ext cx="3240228" cy="2505695"/>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063514" y="3570371"/>
            <a:ext cx="3240349" cy="2505694"/>
          </a:xfrm>
          <a:prstGeom prst="rect">
            <a:avLst/>
          </a:prstGeom>
        </p:spPr>
      </p:pic>
      <p:sp>
        <p:nvSpPr>
          <p:cNvPr id="19" name="TextBox 18"/>
          <p:cNvSpPr txBox="1"/>
          <p:nvPr/>
        </p:nvSpPr>
        <p:spPr>
          <a:xfrm>
            <a:off x="481129" y="1169716"/>
            <a:ext cx="415644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altLang="zh-CN" sz="2000" dirty="0" err="1">
                <a:latin typeface="Rockwell" panose="02060603020205020403" pitchFamily="18" charset="0"/>
                <a:ea typeface="SimHei" panose="02010609060101010101" pitchFamily="49" charset="-122"/>
                <a:cs typeface="Arial" panose="020B0604020202020204" pitchFamily="34" charset="0"/>
              </a:rPr>
              <a:t>Centerpointe</a:t>
            </a:r>
            <a:r>
              <a:rPr lang="zh-CN" altLang="en-US" sz="2000" dirty="0">
                <a:latin typeface="Rockwell" panose="02060603020205020403" pitchFamily="18" charset="0"/>
                <a:ea typeface="SimHei" panose="02010609060101010101" pitchFamily="49" charset="-122"/>
                <a:cs typeface="Arial" panose="020B0604020202020204" pitchFamily="34" charset="0"/>
              </a:rPr>
              <a:t>综合食堂</a:t>
            </a:r>
            <a:r>
              <a:rPr lang="en-US" altLang="zh-CN" sz="2000" dirty="0">
                <a:latin typeface="Rockwell" panose="02060603020205020403" pitchFamily="18" charset="0"/>
                <a:ea typeface="SimHei" panose="02010609060101010101" pitchFamily="49" charset="-122"/>
                <a:cs typeface="Arial" panose="020B0604020202020204" pitchFamily="34" charset="0"/>
              </a:rPr>
              <a:t> </a:t>
            </a:r>
          </a:p>
          <a:p>
            <a:pPr marL="285750" indent="-285750">
              <a:lnSpc>
                <a:spcPct val="150000"/>
              </a:lnSpc>
              <a:buFont typeface="Wingdings" panose="05000000000000000000" pitchFamily="2" charset="2"/>
              <a:buChar char="§"/>
            </a:pPr>
            <a:r>
              <a:rPr lang="en-US" altLang="zh-CN" sz="2000" dirty="0">
                <a:latin typeface="Rockwell" panose="02060603020205020403" pitchFamily="18" charset="0"/>
                <a:ea typeface="SimHei" panose="02010609060101010101" pitchFamily="49" charset="-122"/>
                <a:cs typeface="Arial" panose="020B0604020202020204" pitchFamily="34" charset="0"/>
              </a:rPr>
              <a:t>RKR</a:t>
            </a:r>
            <a:r>
              <a:rPr lang="zh-CN" altLang="en-US" sz="2000" dirty="0">
                <a:latin typeface="Rockwell" panose="02060603020205020403" pitchFamily="18" charset="0"/>
                <a:ea typeface="SimHei" panose="02010609060101010101" pitchFamily="49" charset="-122"/>
                <a:cs typeface="Arial" panose="020B0604020202020204" pitchFamily="34" charset="0"/>
              </a:rPr>
              <a:t>高级西餐厅</a:t>
            </a:r>
            <a:endParaRPr lang="en-US" altLang="zh-CN" sz="20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50000"/>
              </a:lnSpc>
              <a:buFont typeface="Wingdings" panose="05000000000000000000" pitchFamily="2" charset="2"/>
              <a:buChar char="§"/>
            </a:pPr>
            <a:r>
              <a:rPr lang="zh-CN" altLang="en-US" sz="2000" dirty="0">
                <a:latin typeface="Rockwell" panose="02060603020205020403" pitchFamily="18" charset="0"/>
                <a:ea typeface="SimHei" panose="02010609060101010101" pitchFamily="49" charset="-122"/>
                <a:cs typeface="Arial" panose="020B0604020202020204" pitchFamily="34" charset="0"/>
              </a:rPr>
              <a:t>大学各类餐厅</a:t>
            </a:r>
            <a:endParaRPr lang="en-US" altLang="zh-CN" sz="20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50000"/>
              </a:lnSpc>
              <a:buFont typeface="Wingdings" panose="05000000000000000000" pitchFamily="2" charset="2"/>
              <a:buChar char="§"/>
            </a:pPr>
            <a:r>
              <a:rPr lang="zh-CN" altLang="en-US" sz="2000" dirty="0">
                <a:latin typeface="Rockwell" panose="02060603020205020403" pitchFamily="18" charset="0"/>
                <a:ea typeface="SimHei" panose="02010609060101010101" pitchFamily="49" charset="-122"/>
                <a:cs typeface="Arial" panose="020B0604020202020204" pitchFamily="34" charset="0"/>
              </a:rPr>
              <a:t>大学超市</a:t>
            </a:r>
            <a:endParaRPr lang="en-US" altLang="zh-CN" sz="2000" dirty="0">
              <a:latin typeface="Rockwell" panose="02060603020205020403" pitchFamily="18" charset="0"/>
              <a:ea typeface="SimHei" panose="02010609060101010101" pitchFamily="49" charset="-122"/>
              <a:cs typeface="Arial" panose="020B0604020202020204"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368598" y="3570370"/>
            <a:ext cx="3240228" cy="25056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63514" y="896218"/>
            <a:ext cx="3222683" cy="2212490"/>
          </a:xfrm>
          <a:prstGeom prst="rect">
            <a:avLst/>
          </a:prstGeom>
        </p:spPr>
      </p:pic>
    </p:spTree>
    <p:extLst>
      <p:ext uri="{BB962C8B-B14F-4D97-AF65-F5344CB8AC3E}">
        <p14:creationId xmlns:p14="http://schemas.microsoft.com/office/powerpoint/2010/main" xmlns="" val="1733804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大学设施</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5950458" y="1009536"/>
            <a:ext cx="5480304" cy="2584704"/>
          </a:xfrm>
          <a:prstGeom prst="rect">
            <a:avLst/>
          </a:prstGeom>
        </p:spPr>
      </p:pic>
      <p:sp>
        <p:nvSpPr>
          <p:cNvPr id="13" name="TextBox 12"/>
          <p:cNvSpPr txBox="1"/>
          <p:nvPr/>
        </p:nvSpPr>
        <p:spPr>
          <a:xfrm>
            <a:off x="6243665" y="4267522"/>
            <a:ext cx="6180775" cy="2086725"/>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专业攀岩墙</a:t>
            </a:r>
            <a:endParaRPr lang="en-US"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室内运动场</a:t>
            </a:r>
            <a:endParaRPr lang="en-US"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专业健身设施及训练中心</a:t>
            </a:r>
            <a:endParaRPr lang="en-US"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室内跑道</a:t>
            </a:r>
            <a:endParaRPr lang="en-US" altLang="zh-CN"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奥林匹克标准泳池</a:t>
            </a:r>
            <a:endParaRPr lang="en-US" altLang="zh-CN"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美国西部最大的校园健身中心</a:t>
            </a:r>
            <a:endParaRPr lang="en-US" dirty="0">
              <a:latin typeface="Rockwell" panose="02060603020205020403" pitchFamily="18" charset="0"/>
              <a:ea typeface="SimHei" panose="02010609060101010101" pitchFamily="49" charset="-122"/>
              <a:cs typeface="Arial" panose="020B0604020202020204" pitchFamily="34" charset="0"/>
            </a:endParaRPr>
          </a:p>
        </p:txBody>
      </p:sp>
      <p:sp>
        <p:nvSpPr>
          <p:cNvPr id="8" name="TextBox 7"/>
          <p:cNvSpPr txBox="1"/>
          <p:nvPr/>
        </p:nvSpPr>
        <p:spPr>
          <a:xfrm>
            <a:off x="6243665" y="3839767"/>
            <a:ext cx="5029962" cy="400110"/>
          </a:xfrm>
          <a:prstGeom prst="rect">
            <a:avLst/>
          </a:prstGeom>
          <a:noFill/>
        </p:spPr>
        <p:txBody>
          <a:bodyPr wrap="square" rtlCol="0">
            <a:spAutoFit/>
          </a:bodyPr>
          <a:lstStyle/>
          <a:p>
            <a:r>
              <a:rPr lang="zh-CN" altLang="en-US" sz="2000" b="1" dirty="0">
                <a:latin typeface="Rockwell" panose="02060603020205020403" pitchFamily="18" charset="0"/>
              </a:rPr>
              <a:t>健身娱乐中心</a:t>
            </a:r>
            <a:endParaRPr lang="en-US" sz="2000" b="1" dirty="0">
              <a:latin typeface="Rockwell" panose="02060603020205020403" pitchFamily="18" charset="0"/>
            </a:endParaRPr>
          </a:p>
        </p:txBody>
      </p:sp>
      <p:sp>
        <p:nvSpPr>
          <p:cNvPr id="21" name="TextBox 20"/>
          <p:cNvSpPr txBox="1"/>
          <p:nvPr/>
        </p:nvSpPr>
        <p:spPr>
          <a:xfrm>
            <a:off x="629793" y="1080224"/>
            <a:ext cx="5029962" cy="400110"/>
          </a:xfrm>
          <a:prstGeom prst="rect">
            <a:avLst/>
          </a:prstGeom>
          <a:noFill/>
        </p:spPr>
        <p:txBody>
          <a:bodyPr wrap="square" rtlCol="0">
            <a:spAutoFit/>
          </a:bodyPr>
          <a:lstStyle/>
          <a:p>
            <a:r>
              <a:rPr lang="zh-CN" altLang="en-US" sz="2000" b="1" dirty="0">
                <a:latin typeface="Rockwell" panose="02060603020205020403" pitchFamily="18" charset="0"/>
              </a:rPr>
              <a:t>学生中心</a:t>
            </a:r>
            <a:endParaRPr lang="en-US" sz="2000" b="1" dirty="0">
              <a:latin typeface="Rockwell" panose="02060603020205020403" pitchFamily="18" charset="0"/>
            </a:endParaRPr>
          </a:p>
        </p:txBody>
      </p:sp>
      <p:sp>
        <p:nvSpPr>
          <p:cNvPr id="22" name="TextBox 21"/>
          <p:cNvSpPr txBox="1"/>
          <p:nvPr/>
        </p:nvSpPr>
        <p:spPr>
          <a:xfrm>
            <a:off x="629793" y="1551022"/>
            <a:ext cx="6180775" cy="1421928"/>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餐厅及美食广场</a:t>
            </a:r>
            <a:endParaRPr lang="en-US"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师生自习教室</a:t>
            </a:r>
            <a:endParaRPr lang="en-US"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游戏娱乐设施</a:t>
            </a:r>
            <a:endParaRPr lang="en-US"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20000"/>
              </a:lnSpc>
              <a:buFont typeface="Wingdings" panose="05000000000000000000" pitchFamily="2" charset="2"/>
              <a:buChar char="Ø"/>
            </a:pPr>
            <a:r>
              <a:rPr lang="zh-CN" altLang="en-US" dirty="0">
                <a:latin typeface="Rockwell" panose="02060603020205020403" pitchFamily="18" charset="0"/>
                <a:ea typeface="SimHei" panose="02010609060101010101" pitchFamily="49" charset="-122"/>
                <a:cs typeface="Arial" panose="020B0604020202020204" pitchFamily="34" charset="0"/>
              </a:rPr>
              <a:t>邮局</a:t>
            </a:r>
            <a:endParaRPr lang="en-US" dirty="0">
              <a:latin typeface="Rockwell" panose="02060603020205020403" pitchFamily="18" charset="0"/>
              <a:ea typeface="SimHei" panose="02010609060101010101" pitchFamily="49" charset="-122"/>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580" y="3839766"/>
            <a:ext cx="4610306" cy="2380729"/>
          </a:xfrm>
          <a:prstGeom prst="rect">
            <a:avLst/>
          </a:prstGeom>
        </p:spPr>
      </p:pic>
    </p:spTree>
    <p:extLst>
      <p:ext uri="{BB962C8B-B14F-4D97-AF65-F5344CB8AC3E}">
        <p14:creationId xmlns:p14="http://schemas.microsoft.com/office/powerpoint/2010/main" xmlns="" val="2174548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en-US" altLang="zh-CN" sz="2800" b="1" dirty="0">
                <a:solidFill>
                  <a:srgbClr val="008717"/>
                </a:solidFill>
                <a:ea typeface="SimHei" panose="02010609060101010101" pitchFamily="49" charset="-122"/>
                <a:cs typeface="Times New Roman" panose="02020603050405020304" pitchFamily="18" charset="0"/>
              </a:rPr>
              <a:t>Don B. Huntley</a:t>
            </a:r>
            <a:r>
              <a:rPr lang="zh-CN" altLang="en-US" sz="2800" b="1" dirty="0">
                <a:solidFill>
                  <a:srgbClr val="008717"/>
                </a:solidFill>
                <a:ea typeface="SimHei" panose="02010609060101010101" pitchFamily="49" charset="-122"/>
                <a:cs typeface="Times New Roman" panose="02020603050405020304" pitchFamily="18" charset="0"/>
              </a:rPr>
              <a:t>农学院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4" name="TextBox 13"/>
          <p:cNvSpPr txBox="1"/>
          <p:nvPr/>
        </p:nvSpPr>
        <p:spPr>
          <a:xfrm>
            <a:off x="629719" y="1155459"/>
            <a:ext cx="6244047" cy="2505301"/>
          </a:xfrm>
          <a:prstGeom prst="rect">
            <a:avLst/>
          </a:prstGeom>
          <a:noFill/>
        </p:spPr>
        <p:txBody>
          <a:bodyPr wrap="square" rtlCol="0">
            <a:spAutoFit/>
          </a:bodyPr>
          <a:lstStyle/>
          <a:p>
            <a:pPr marL="285750" indent="-285750">
              <a:lnSpc>
                <a:spcPct val="14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农商业及食品业管理（本科）</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4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农业科学（本科及硕士）</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4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动物及兽医科学（本科及硕士）</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4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营养及食品科学（本科及硕士）</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4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植物科学（本科及硕士）</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4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服装营销及管理（本科及硕士）</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4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阿拉伯纯种马研究中心</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751104" y="1155459"/>
            <a:ext cx="4838805" cy="226819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491849" y="3817620"/>
            <a:ext cx="3254068" cy="2247988"/>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8215850" y="3817620"/>
            <a:ext cx="3374059" cy="2247988"/>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29719" y="3817620"/>
            <a:ext cx="3392197" cy="2247988"/>
          </a:xfrm>
          <a:prstGeom prst="rect">
            <a:avLst/>
          </a:prstGeom>
        </p:spPr>
      </p:pic>
    </p:spTree>
    <p:extLst>
      <p:ext uri="{BB962C8B-B14F-4D97-AF65-F5344CB8AC3E}">
        <p14:creationId xmlns:p14="http://schemas.microsoft.com/office/powerpoint/2010/main" xmlns="" val="360490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10300478"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商学院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20" name="TextBox 19"/>
          <p:cNvSpPr txBox="1"/>
          <p:nvPr/>
        </p:nvSpPr>
        <p:spPr>
          <a:xfrm>
            <a:off x="805668" y="1732717"/>
            <a:ext cx="437214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会计（本科及硕士）</a:t>
            </a:r>
            <a:r>
              <a:rPr lang="en-US" altLang="zh-CN" sz="1600" dirty="0">
                <a:latin typeface="Rockwell" panose="02060603020205020403" pitchFamily="18" charset="0"/>
                <a:ea typeface="SimHei" panose="02010609060101010101" pitchFamily="49" charset="-122"/>
                <a:cs typeface="Arial" panose="020B0604020202020204" pitchFamily="34" charset="0"/>
              </a:rPr>
              <a:t> </a:t>
            </a: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计算机信息系统（本科）</a:t>
            </a:r>
            <a:r>
              <a:rPr lang="en-US" altLang="zh-CN" sz="1600" dirty="0">
                <a:latin typeface="Rockwell" panose="02060603020205020403" pitchFamily="18" charset="0"/>
                <a:ea typeface="SimHei" panose="02010609060101010101" pitchFamily="49" charset="-122"/>
                <a:cs typeface="Arial" panose="020B0604020202020204" pitchFamily="34" charset="0"/>
              </a:rPr>
              <a:t> </a:t>
            </a: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电子商务（本科）</a:t>
            </a:r>
            <a:endParaRPr lang="en-US"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金融、房地产及法律（本科）</a:t>
            </a:r>
            <a:endParaRPr lang="en-US"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商业分析（硕士）</a:t>
            </a:r>
            <a:endParaRPr lang="en-US" sz="1600" dirty="0">
              <a:latin typeface="Rockwell" panose="02060603020205020403" pitchFamily="18" charset="0"/>
              <a:ea typeface="SimHei" panose="02010609060101010101" pitchFamily="49" charset="-122"/>
              <a:cs typeface="Arial" panose="020B0604020202020204" pitchFamily="34" charset="0"/>
            </a:endParaRPr>
          </a:p>
        </p:txBody>
      </p:sp>
      <p:sp>
        <p:nvSpPr>
          <p:cNvPr id="3" name="Rectangle 2"/>
          <p:cNvSpPr/>
          <p:nvPr/>
        </p:nvSpPr>
        <p:spPr>
          <a:xfrm>
            <a:off x="6139479" y="1732717"/>
            <a:ext cx="6096000" cy="1938992"/>
          </a:xfrm>
          <a:prstGeom prst="rect">
            <a:avLst/>
          </a:prstGeom>
        </p:spPr>
        <p:txBody>
          <a:bodyPr>
            <a:spAutoFit/>
          </a:bodyPr>
          <a:lstStyle/>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国际商务及市场管理（本科）</a:t>
            </a:r>
            <a:r>
              <a:rPr lang="en-US" altLang="zh-CN" sz="1600" dirty="0">
                <a:latin typeface="Rockwell" panose="02060603020205020403" pitchFamily="18" charset="0"/>
                <a:ea typeface="SimHei" panose="02010609060101010101" pitchFamily="49" charset="-122"/>
                <a:cs typeface="Arial" panose="020B0604020202020204" pitchFamily="34" charset="0"/>
              </a:rPr>
              <a:t> </a:t>
            </a: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管理及人力资源（本科）</a:t>
            </a:r>
            <a:endParaRPr lang="en-US"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技术及运营管理（本科）</a:t>
            </a:r>
            <a:endParaRPr lang="en-US"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信息安全（硕士）</a:t>
            </a:r>
            <a:endParaRPr lang="en-US" sz="1600" dirty="0">
              <a:latin typeface="Rockwell" panose="02060603020205020403" pitchFamily="18" charset="0"/>
              <a:ea typeface="SimHei" panose="02010609060101010101" pitchFamily="49" charset="-122"/>
              <a:cs typeface="Arial" panose="020B0604020202020204" pitchFamily="34"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Arial" panose="020B0604020202020204" pitchFamily="34" charset="0"/>
              </a:rPr>
              <a:t>工商管理（硕士）</a:t>
            </a:r>
            <a:endParaRPr lang="en-US" altLang="zh-CN" sz="1600" dirty="0">
              <a:latin typeface="Rockwell" panose="02060603020205020403" pitchFamily="18" charset="0"/>
              <a:ea typeface="SimHei" panose="02010609060101010101" pitchFamily="49" charset="-122"/>
              <a:cs typeface="Arial" panose="020B0604020202020204" pitchFamily="34" charset="0"/>
            </a:endParaRPr>
          </a:p>
        </p:txBody>
      </p:sp>
      <p:sp>
        <p:nvSpPr>
          <p:cNvPr id="12" name="TextBox 11"/>
          <p:cNvSpPr txBox="1"/>
          <p:nvPr/>
        </p:nvSpPr>
        <p:spPr>
          <a:xfrm>
            <a:off x="805668" y="925732"/>
            <a:ext cx="5668704" cy="784125"/>
          </a:xfrm>
          <a:prstGeom prst="rect">
            <a:avLst/>
          </a:prstGeom>
          <a:noFill/>
        </p:spPr>
        <p:txBody>
          <a:bodyPr wrap="square" rtlCol="0">
            <a:spAutoFit/>
          </a:bodyPr>
          <a:lstStyle/>
          <a:p>
            <a:pPr>
              <a:lnSpc>
                <a:spcPct val="150000"/>
              </a:lnSpc>
            </a:pPr>
            <a:r>
              <a:rPr lang="zh-CN" altLang="en-US" sz="1600" dirty="0">
                <a:latin typeface="Rockwell" panose="02060603020205020403" pitchFamily="18" charset="0"/>
                <a:ea typeface="SimHei" panose="02010609060101010101" pitchFamily="49" charset="-122"/>
                <a:cs typeface="Arial" panose="020B0604020202020204" pitchFamily="34" charset="0"/>
              </a:rPr>
              <a:t>国际商学院联盟认证（全球</a:t>
            </a:r>
            <a:r>
              <a:rPr lang="en-US" altLang="zh-CN" sz="1600" dirty="0">
                <a:latin typeface="Rockwell" panose="02060603020205020403" pitchFamily="18" charset="0"/>
                <a:ea typeface="SimHei" panose="02010609060101010101" pitchFamily="49" charset="-122"/>
                <a:cs typeface="Arial" panose="020B0604020202020204" pitchFamily="34" charset="0"/>
              </a:rPr>
              <a:t>5%</a:t>
            </a:r>
            <a:r>
              <a:rPr lang="zh-CN" altLang="en-US" sz="1600" dirty="0">
                <a:latin typeface="Rockwell" panose="02060603020205020403" pitchFamily="18" charset="0"/>
                <a:ea typeface="SimHei" panose="02010609060101010101" pitchFamily="49" charset="-122"/>
                <a:cs typeface="Arial" panose="020B0604020202020204" pitchFamily="34" charset="0"/>
              </a:rPr>
              <a:t>商学院获此殊荣）</a:t>
            </a:r>
            <a:endParaRPr lang="en-US" sz="1600" dirty="0">
              <a:latin typeface="Rockwell" panose="02060603020205020403" pitchFamily="18" charset="0"/>
              <a:ea typeface="SimHei" panose="02010609060101010101" pitchFamily="49" charset="-122"/>
              <a:cs typeface="Arial" panose="020B0604020202020204" pitchFamily="34" charset="0"/>
            </a:endParaRPr>
          </a:p>
          <a:p>
            <a:pPr>
              <a:lnSpc>
                <a:spcPct val="150000"/>
              </a:lnSpc>
            </a:pPr>
            <a:r>
              <a:rPr lang="en-US" altLang="zh-CN" sz="1600" dirty="0">
                <a:latin typeface="Rockwell" panose="02060603020205020403" pitchFamily="18" charset="0"/>
                <a:ea typeface="SimHei" panose="02010609060101010101" pitchFamily="49" charset="-122"/>
                <a:cs typeface="Arial" panose="020B0604020202020204" pitchFamily="34" charset="0"/>
              </a:rPr>
              <a:t>43000</a:t>
            </a:r>
            <a:r>
              <a:rPr lang="zh-CN" altLang="en-US" sz="1600" dirty="0">
                <a:latin typeface="Rockwell" panose="02060603020205020403" pitchFamily="18" charset="0"/>
                <a:ea typeface="SimHei" panose="02010609060101010101" pitchFamily="49" charset="-122"/>
                <a:cs typeface="Arial" panose="020B0604020202020204" pitchFamily="34" charset="0"/>
              </a:rPr>
              <a:t>多名校友组成的校友资源网络</a:t>
            </a:r>
            <a:endParaRPr lang="en-US" sz="1600" dirty="0">
              <a:latin typeface="Rockwell" panose="02060603020205020403" pitchFamily="18" charset="0"/>
              <a:ea typeface="SimHei" panose="02010609060101010101" pitchFamily="49" charset="-122"/>
              <a:cs typeface="Arial" panose="020B060402020202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14476" y="3754175"/>
            <a:ext cx="3466778" cy="225592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726804" y="3749277"/>
            <a:ext cx="2848831" cy="226082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293522" y="3749277"/>
            <a:ext cx="4221013" cy="2260827"/>
          </a:xfrm>
          <a:prstGeom prst="rect">
            <a:avLst/>
          </a:prstGeom>
        </p:spPr>
      </p:pic>
    </p:spTree>
    <p:extLst>
      <p:ext uri="{BB962C8B-B14F-4D97-AF65-F5344CB8AC3E}">
        <p14:creationId xmlns:p14="http://schemas.microsoft.com/office/powerpoint/2010/main" xmlns="" val="2504183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柯林斯旅游酒店管理学院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5" name="TextBox 14"/>
          <p:cNvSpPr txBox="1"/>
          <p:nvPr/>
        </p:nvSpPr>
        <p:spPr>
          <a:xfrm>
            <a:off x="573035" y="1348604"/>
            <a:ext cx="7309352"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全美第三、全球第十二</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与南加州旅游业、酒店业、餐饮业及娱乐业紧密互动</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提供酒店餐饮管理、市场营销、专业烹饪、食品饮料以及旅游酒店行业法律等学科的本科和硕士项目</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882387" y="1044445"/>
            <a:ext cx="3546891" cy="230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882387" y="3722120"/>
            <a:ext cx="3546891" cy="2331304"/>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851116" y="3722120"/>
            <a:ext cx="4629819" cy="2331304"/>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828809" y="3722120"/>
            <a:ext cx="1620856" cy="2331304"/>
          </a:xfrm>
          <a:prstGeom prst="rect">
            <a:avLst/>
          </a:prstGeom>
        </p:spPr>
      </p:pic>
    </p:spTree>
    <p:extLst>
      <p:ext uri="{BB962C8B-B14F-4D97-AF65-F5344CB8AC3E}">
        <p14:creationId xmlns:p14="http://schemas.microsoft.com/office/powerpoint/2010/main" xmlns="" val="385718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9142931"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教育与综合研究学院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5" name="TextBox 14"/>
          <p:cNvSpPr txBox="1"/>
          <p:nvPr/>
        </p:nvSpPr>
        <p:spPr>
          <a:xfrm>
            <a:off x="481129" y="955577"/>
            <a:ext cx="6187231" cy="267765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教育学（本科、硕士及证书）</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教育领导力（硕士、博士及证书）</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博雅教育（通识学科预科证书）</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特殊教育（硕士）</a:t>
            </a:r>
            <a:endParaRPr lang="en-US" sz="1600" dirty="0">
              <a:latin typeface="Rockwell" panose="02060603020205020403" pitchFamily="18" charset="0"/>
              <a:ea typeface="SimHe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儿童早期教育（本科及证书）</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种族及女性学（本科）</a:t>
            </a:r>
            <a:endParaRPr lang="en-US" sz="1600" dirty="0">
              <a:latin typeface="Rockwell" panose="02060603020205020403" pitchFamily="18" charset="0"/>
              <a:ea typeface="SimHei"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跨学科通识教育（通识学科）</a:t>
            </a:r>
            <a:endParaRPr lang="en-US" sz="1600"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81645" y="3720567"/>
            <a:ext cx="4023219" cy="243666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942058" y="3720567"/>
            <a:ext cx="3624286" cy="243666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803539" y="3720567"/>
            <a:ext cx="2468519" cy="2436667"/>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73499" y="361133"/>
            <a:ext cx="4304532" cy="3228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778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工程学院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4" name="TextBox 13"/>
          <p:cNvSpPr txBox="1"/>
          <p:nvPr/>
        </p:nvSpPr>
        <p:spPr>
          <a:xfrm>
            <a:off x="481128" y="1015570"/>
            <a:ext cx="8704435" cy="830997"/>
          </a:xfrm>
          <a:prstGeom prst="rect">
            <a:avLst/>
          </a:prstGeom>
          <a:noFill/>
        </p:spPr>
        <p:txBody>
          <a:bodyPr wrap="square" rtlCol="0">
            <a:spAutoFit/>
          </a:bodyPr>
          <a:lstStyle/>
          <a:p>
            <a:pPr marL="342900" indent="-342900">
              <a:lnSpc>
                <a:spcPct val="120000"/>
              </a:lnSpc>
              <a:buFont typeface="Wingdings" panose="05000000000000000000" pitchFamily="2" charset="2"/>
              <a:buChar char="Ø"/>
            </a:pPr>
            <a:r>
              <a:rPr lang="zh-CN" altLang="en-US" sz="2000" dirty="0">
                <a:latin typeface="Rockwell" panose="02060603020205020403" pitchFamily="18" charset="0"/>
                <a:ea typeface="SimHei" panose="02010609060101010101" pitchFamily="49" charset="-122"/>
                <a:cs typeface="Times New Roman" panose="02020603050405020304" pitchFamily="18" charset="0"/>
              </a:rPr>
              <a:t>全美工程本科教学排名第五 </a:t>
            </a:r>
            <a:endParaRPr lang="en-US" altLang="zh-CN" sz="2000" dirty="0">
              <a:latin typeface="Rockwell" panose="02060603020205020403" pitchFamily="18" charset="0"/>
              <a:ea typeface="SimHei" panose="02010609060101010101" pitchFamily="49" charset="-122"/>
              <a:cs typeface="Times New Roman" panose="02020603050405020304" pitchFamily="18" charset="0"/>
            </a:endParaRPr>
          </a:p>
          <a:p>
            <a:pPr marL="342900" indent="-342900">
              <a:lnSpc>
                <a:spcPct val="120000"/>
              </a:lnSpc>
              <a:buFont typeface="Wingdings" panose="05000000000000000000" pitchFamily="2" charset="2"/>
              <a:buChar char="Ø"/>
            </a:pPr>
            <a:r>
              <a:rPr lang="zh-CN" altLang="en-US" sz="2000" dirty="0">
                <a:latin typeface="Rockwell" panose="02060603020205020403" pitchFamily="18" charset="0"/>
                <a:ea typeface="SimHei" panose="02010609060101010101" pitchFamily="49" charset="-122"/>
                <a:cs typeface="Times New Roman" panose="02020603050405020304" pitchFamily="18" charset="0"/>
              </a:rPr>
              <a:t>加州每</a:t>
            </a:r>
            <a:r>
              <a:rPr lang="en-US" altLang="zh-CN" sz="2000" dirty="0">
                <a:latin typeface="Rockwell" panose="02060603020205020403" pitchFamily="18" charset="0"/>
                <a:ea typeface="SimHei" panose="02010609060101010101" pitchFamily="49" charset="-122"/>
                <a:cs typeface="Times New Roman" panose="02020603050405020304" pitchFamily="18" charset="0"/>
              </a:rPr>
              <a:t>14</a:t>
            </a:r>
            <a:r>
              <a:rPr lang="zh-CN" altLang="en-US" sz="2000" dirty="0">
                <a:latin typeface="Rockwell" panose="02060603020205020403" pitchFamily="18" charset="0"/>
                <a:ea typeface="SimHei" panose="02010609060101010101" pitchFamily="49" charset="-122"/>
                <a:cs typeface="Times New Roman" panose="02020603050405020304" pitchFamily="18" charset="0"/>
              </a:rPr>
              <a:t>名注册工程师中有一名来自该学院 </a:t>
            </a:r>
            <a:endParaRPr lang="en-US" sz="20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15" name="TextBox 14"/>
          <p:cNvSpPr txBox="1"/>
          <p:nvPr/>
        </p:nvSpPr>
        <p:spPr>
          <a:xfrm>
            <a:off x="562009" y="4642986"/>
            <a:ext cx="5672536" cy="1348061"/>
          </a:xfrm>
          <a:prstGeom prst="rect">
            <a:avLst/>
          </a:prstGeom>
          <a:noFill/>
        </p:spPr>
        <p:txBody>
          <a:bodyPr wrap="square" rtlCol="0">
            <a:spAutoFit/>
          </a:bodyPr>
          <a:lstStyle/>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航天工程（本科及硕士）</a:t>
            </a:r>
            <a:r>
              <a:rPr lang="en-US" sz="1700" dirty="0">
                <a:latin typeface="Rockwell" panose="02060603020205020403" pitchFamily="18" charset="0"/>
                <a:ea typeface="SimHei" panose="02010609060101010101" pitchFamily="49" charset="-122"/>
                <a:cs typeface="Times New Roman" panose="02020603050405020304" pitchFamily="18" charset="0"/>
              </a:rPr>
              <a:t> </a:t>
            </a:r>
          </a:p>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化学及材料工程（本科及硕士）</a:t>
            </a:r>
            <a:r>
              <a:rPr lang="en-US" sz="1700" dirty="0">
                <a:latin typeface="Rockwell" panose="02060603020205020403" pitchFamily="18" charset="0"/>
                <a:ea typeface="SimHei" panose="02010609060101010101" pitchFamily="49" charset="-122"/>
                <a:cs typeface="Times New Roman" panose="02020603050405020304" pitchFamily="18" charset="0"/>
              </a:rPr>
              <a:t> </a:t>
            </a:r>
          </a:p>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土木工程（本科及硕士）</a:t>
            </a:r>
            <a:endParaRPr lang="en-US" sz="17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电气及计算机工程（本科及硕士）</a:t>
            </a:r>
            <a:endParaRPr lang="en-US" sz="1700"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124290" y="1969417"/>
            <a:ext cx="3556057" cy="228445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2009" y="1961466"/>
            <a:ext cx="3168364" cy="227650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074265" y="1905771"/>
            <a:ext cx="3641485" cy="2286852"/>
          </a:xfrm>
          <a:prstGeom prst="rect">
            <a:avLst/>
          </a:prstGeom>
        </p:spPr>
      </p:pic>
      <p:sp>
        <p:nvSpPr>
          <p:cNvPr id="5" name="Rectangle 4"/>
          <p:cNvSpPr/>
          <p:nvPr/>
        </p:nvSpPr>
        <p:spPr>
          <a:xfrm>
            <a:off x="5790656" y="4642986"/>
            <a:ext cx="6096000" cy="1348061"/>
          </a:xfrm>
          <a:prstGeom prst="rect">
            <a:avLst/>
          </a:prstGeom>
        </p:spPr>
        <p:txBody>
          <a:bodyPr>
            <a:spAutoFit/>
          </a:bodyPr>
          <a:lstStyle/>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电子机械工程技术（本科）</a:t>
            </a:r>
            <a:endParaRPr lang="en-US" sz="17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工业及制造工程（本科）</a:t>
            </a:r>
            <a:endParaRPr lang="en-US" sz="17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机械工程（本科及硕士）</a:t>
            </a:r>
            <a:endParaRPr lang="en-US" sz="17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700" dirty="0">
                <a:latin typeface="Rockwell" panose="02060603020205020403" pitchFamily="18" charset="0"/>
                <a:ea typeface="SimHei" panose="02010609060101010101" pitchFamily="49" charset="-122"/>
                <a:cs typeface="Times New Roman" panose="02020603050405020304" pitchFamily="18" charset="0"/>
              </a:rPr>
              <a:t>系统工程（硕士）</a:t>
            </a:r>
            <a:endParaRPr lang="en-US" sz="1700" dirty="0">
              <a:latin typeface="Rockwell" panose="02060603020205020403" pitchFamily="18" charset="0"/>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9197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环境规划学院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4" name="TextBox 13"/>
          <p:cNvSpPr txBox="1"/>
          <p:nvPr/>
        </p:nvSpPr>
        <p:spPr>
          <a:xfrm>
            <a:off x="743888" y="1104900"/>
            <a:ext cx="6336011" cy="240065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2000" dirty="0">
                <a:latin typeface="Rockwell" panose="02060603020205020403" pitchFamily="18" charset="0"/>
                <a:ea typeface="SimHei" panose="02010609060101010101" pitchFamily="49" charset="-122"/>
                <a:cs typeface="Times New Roman" panose="02020603050405020304" pitchFamily="18" charset="0"/>
              </a:rPr>
              <a:t>建筑（本科及硕士）</a:t>
            </a:r>
            <a:endParaRPr lang="en-US" altLang="zh-CN" sz="20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2000" dirty="0">
                <a:latin typeface="Rockwell" panose="02060603020205020403" pitchFamily="18" charset="0"/>
                <a:ea typeface="SimHei" panose="02010609060101010101" pitchFamily="49" charset="-122"/>
                <a:cs typeface="Times New Roman" panose="02020603050405020304" pitchFamily="18" charset="0"/>
              </a:rPr>
              <a:t>艺术（本科）</a:t>
            </a:r>
            <a:endParaRPr lang="en-US" altLang="zh-CN" sz="20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2000" dirty="0">
                <a:latin typeface="Rockwell" panose="02060603020205020403" pitchFamily="18" charset="0"/>
                <a:ea typeface="SimHei" panose="02010609060101010101" pitchFamily="49" charset="-122"/>
                <a:cs typeface="Times New Roman" panose="02020603050405020304" pitchFamily="18" charset="0"/>
              </a:rPr>
              <a:t>景观建筑（本科及硕士）</a:t>
            </a:r>
            <a:endParaRPr lang="en-US" altLang="zh-CN" sz="20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2000" dirty="0">
                <a:latin typeface="Rockwell" panose="02060603020205020403" pitchFamily="18" charset="0"/>
                <a:ea typeface="SimHei" panose="02010609060101010101" pitchFamily="49" charset="-122"/>
                <a:cs typeface="Times New Roman" panose="02020603050405020304" pitchFamily="18" charset="0"/>
              </a:rPr>
              <a:t>城市及区域规划（本科及硕士）</a:t>
            </a:r>
            <a:endParaRPr lang="en-US" altLang="zh-CN" sz="20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2000" dirty="0">
                <a:latin typeface="Rockwell" panose="02060603020205020403" pitchFamily="18" charset="0"/>
                <a:ea typeface="SimHei" panose="02010609060101010101" pitchFamily="49" charset="-122"/>
                <a:cs typeface="Times New Roman" panose="02020603050405020304" pitchFamily="18" charset="0"/>
              </a:rPr>
              <a:t>再生能源学习（硕士）</a:t>
            </a:r>
            <a:endParaRPr lang="en-US" altLang="zh-CN" sz="2000"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315962" y="1104900"/>
            <a:ext cx="3622548" cy="2411111"/>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315962" y="3705148"/>
            <a:ext cx="3623046" cy="242156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364072" y="3705147"/>
            <a:ext cx="3622548" cy="241111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78899" y="3705147"/>
            <a:ext cx="2355831" cy="2400657"/>
          </a:xfrm>
          <a:prstGeom prst="rect">
            <a:avLst/>
          </a:prstGeom>
        </p:spPr>
      </p:pic>
    </p:spTree>
    <p:extLst>
      <p:ext uri="{BB962C8B-B14F-4D97-AF65-F5344CB8AC3E}">
        <p14:creationId xmlns:p14="http://schemas.microsoft.com/office/powerpoint/2010/main" xmlns="" val="335464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美国加州高等教育总体规划</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8" name="Picture 7" descr="Image result for California Community College System Logo"/>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247598" y="1719262"/>
            <a:ext cx="3510293" cy="2640330"/>
          </a:xfrm>
          <a:prstGeom prst="rect">
            <a:avLst/>
          </a:prstGeom>
          <a:noFill/>
          <a:ln>
            <a:noFill/>
          </a:ln>
        </p:spPr>
      </p:pic>
      <p:pic>
        <p:nvPicPr>
          <p:cNvPr id="9" name="Picture 8" descr="Image result for Cal State Logo"/>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468507" y="1652587"/>
            <a:ext cx="2880360" cy="2773680"/>
          </a:xfrm>
          <a:prstGeom prst="rect">
            <a:avLst/>
          </a:prstGeom>
          <a:noFill/>
          <a:ln>
            <a:noFill/>
          </a:ln>
        </p:spPr>
      </p:pic>
      <p:pic>
        <p:nvPicPr>
          <p:cNvPr id="10" name="Picture 9" descr="University Of California Logo"/>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67642" y="1652587"/>
            <a:ext cx="2717074" cy="2773680"/>
          </a:xfrm>
          <a:prstGeom prst="rect">
            <a:avLst/>
          </a:prstGeom>
          <a:noFill/>
          <a:ln>
            <a:noFill/>
          </a:ln>
        </p:spPr>
      </p:pic>
      <p:sp>
        <p:nvSpPr>
          <p:cNvPr id="14" name="TextBox 13"/>
          <p:cNvSpPr txBox="1"/>
          <p:nvPr/>
        </p:nvSpPr>
        <p:spPr>
          <a:xfrm>
            <a:off x="908634" y="5264471"/>
            <a:ext cx="3214139" cy="477054"/>
          </a:xfrm>
          <a:prstGeom prst="rect">
            <a:avLst/>
          </a:prstGeom>
          <a:noFill/>
        </p:spPr>
        <p:txBody>
          <a:bodyPr wrap="square" rtlCol="0">
            <a:spAutoFit/>
          </a:bodyPr>
          <a:lstStyle/>
          <a:p>
            <a:r>
              <a:rPr lang="en-US" sz="2500" dirty="0">
                <a:ea typeface="SimHei" panose="02010609060101010101" pitchFamily="49" charset="-122"/>
                <a:cs typeface="Times New Roman" panose="02020603050405020304" pitchFamily="18" charset="0"/>
              </a:rPr>
              <a:t>1</a:t>
            </a:r>
            <a:r>
              <a:rPr lang="en-US" altLang="zh-CN" sz="2500" dirty="0">
                <a:ea typeface="SimHei" panose="02010609060101010101" pitchFamily="49" charset="-122"/>
                <a:cs typeface="Times New Roman" panose="02020603050405020304" pitchFamily="18" charset="0"/>
              </a:rPr>
              <a:t>0</a:t>
            </a:r>
            <a:r>
              <a:rPr lang="zh-CN" altLang="en-US" sz="2500" dirty="0">
                <a:ea typeface="SimHei" panose="02010609060101010101" pitchFamily="49" charset="-122"/>
                <a:cs typeface="Times New Roman" panose="02020603050405020304" pitchFamily="18" charset="0"/>
              </a:rPr>
              <a:t>所研究型大学</a:t>
            </a:r>
            <a:endParaRPr lang="en-US" sz="2500" dirty="0">
              <a:ea typeface="SimHei" panose="02010609060101010101" pitchFamily="49" charset="-122"/>
              <a:cs typeface="Times New Roman" panose="02020603050405020304" pitchFamily="18" charset="0"/>
            </a:endParaRPr>
          </a:p>
        </p:txBody>
      </p:sp>
      <p:sp>
        <p:nvSpPr>
          <p:cNvPr id="15" name="TextBox 14"/>
          <p:cNvSpPr txBox="1"/>
          <p:nvPr/>
        </p:nvSpPr>
        <p:spPr>
          <a:xfrm>
            <a:off x="4724997" y="5264471"/>
            <a:ext cx="3664958" cy="477054"/>
          </a:xfrm>
          <a:prstGeom prst="rect">
            <a:avLst/>
          </a:prstGeom>
          <a:noFill/>
        </p:spPr>
        <p:txBody>
          <a:bodyPr wrap="square" rtlCol="0">
            <a:spAutoFit/>
          </a:bodyPr>
          <a:lstStyle/>
          <a:p>
            <a:r>
              <a:rPr lang="en-US" sz="2500" dirty="0">
                <a:ea typeface="SimHei" panose="02010609060101010101" pitchFamily="49" charset="-122"/>
                <a:cs typeface="Times New Roman" panose="02020603050405020304" pitchFamily="18" charset="0"/>
              </a:rPr>
              <a:t>23</a:t>
            </a:r>
            <a:r>
              <a:rPr lang="zh-CN" altLang="en-US" sz="2500" dirty="0">
                <a:ea typeface="SimHei" panose="02010609060101010101" pitchFamily="49" charset="-122"/>
                <a:cs typeface="Times New Roman" panose="02020603050405020304" pitchFamily="18" charset="0"/>
              </a:rPr>
              <a:t>所综合性大学</a:t>
            </a:r>
            <a:endParaRPr lang="en-US" sz="2500" dirty="0">
              <a:ea typeface="SimHei" panose="02010609060101010101" pitchFamily="49" charset="-122"/>
              <a:cs typeface="Times New Roman" panose="02020603050405020304" pitchFamily="18" charset="0"/>
            </a:endParaRPr>
          </a:p>
        </p:txBody>
      </p:sp>
      <p:sp>
        <p:nvSpPr>
          <p:cNvPr id="16" name="TextBox 15"/>
          <p:cNvSpPr txBox="1"/>
          <p:nvPr/>
        </p:nvSpPr>
        <p:spPr>
          <a:xfrm>
            <a:off x="8907119" y="5264471"/>
            <a:ext cx="3073785" cy="477054"/>
          </a:xfrm>
          <a:prstGeom prst="rect">
            <a:avLst/>
          </a:prstGeom>
          <a:noFill/>
        </p:spPr>
        <p:txBody>
          <a:bodyPr wrap="square" rtlCol="0">
            <a:spAutoFit/>
          </a:bodyPr>
          <a:lstStyle/>
          <a:p>
            <a:r>
              <a:rPr lang="en-US" sz="2500" dirty="0">
                <a:ea typeface="SimHei" panose="02010609060101010101" pitchFamily="49" charset="-122"/>
                <a:cs typeface="Times New Roman" panose="02020603050405020304" pitchFamily="18" charset="0"/>
              </a:rPr>
              <a:t>11</a:t>
            </a:r>
            <a:r>
              <a:rPr lang="en-US" altLang="zh-CN" sz="2500" dirty="0">
                <a:ea typeface="SimHei" panose="02010609060101010101" pitchFamily="49" charset="-122"/>
                <a:cs typeface="Times New Roman" panose="02020603050405020304" pitchFamily="18" charset="0"/>
              </a:rPr>
              <a:t>6</a:t>
            </a:r>
            <a:r>
              <a:rPr lang="zh-CN" altLang="en-US" sz="2500" dirty="0">
                <a:ea typeface="SimHei" panose="02010609060101010101" pitchFamily="49" charset="-122"/>
                <a:cs typeface="Times New Roman" panose="02020603050405020304" pitchFamily="18" charset="0"/>
              </a:rPr>
              <a:t>所社区大学</a:t>
            </a:r>
            <a:endParaRPr lang="en-US" sz="2500" dirty="0">
              <a:ea typeface="SimHei" panose="02010609060101010101" pitchFamily="49" charset="-122"/>
              <a:cs typeface="Times New Roman" panose="02020603050405020304" pitchFamily="18" charset="0"/>
            </a:endParaRPr>
          </a:p>
        </p:txBody>
      </p:sp>
      <p:sp>
        <p:nvSpPr>
          <p:cNvPr id="17" name="TextBox 16"/>
          <p:cNvSpPr txBox="1"/>
          <p:nvPr/>
        </p:nvSpPr>
        <p:spPr>
          <a:xfrm>
            <a:off x="822177" y="4623234"/>
            <a:ext cx="2905127" cy="584775"/>
          </a:xfrm>
          <a:prstGeom prst="rect">
            <a:avLst/>
          </a:prstGeom>
          <a:noFill/>
        </p:spPr>
        <p:txBody>
          <a:bodyPr wrap="square" rtlCol="0">
            <a:spAutoFit/>
          </a:bodyPr>
          <a:lstStyle/>
          <a:p>
            <a:r>
              <a:rPr lang="zh-CN" altLang="en-US" sz="3200" dirty="0">
                <a:ea typeface="SimHei" panose="02010609060101010101" pitchFamily="49" charset="-122"/>
                <a:cs typeface="Times New Roman" panose="02020603050405020304" pitchFamily="18" charset="0"/>
              </a:rPr>
              <a:t>加州大学系统</a:t>
            </a:r>
            <a:endParaRPr lang="en-US" sz="3200" dirty="0">
              <a:ea typeface="SimHei" panose="02010609060101010101" pitchFamily="49" charset="-122"/>
              <a:cs typeface="Times New Roman" panose="02020603050405020304" pitchFamily="18" charset="0"/>
            </a:endParaRPr>
          </a:p>
        </p:txBody>
      </p:sp>
      <p:sp>
        <p:nvSpPr>
          <p:cNvPr id="18" name="TextBox 17"/>
          <p:cNvSpPr txBox="1"/>
          <p:nvPr/>
        </p:nvSpPr>
        <p:spPr>
          <a:xfrm>
            <a:off x="4176631" y="4623234"/>
            <a:ext cx="3464112" cy="584775"/>
          </a:xfrm>
          <a:prstGeom prst="rect">
            <a:avLst/>
          </a:prstGeom>
          <a:noFill/>
        </p:spPr>
        <p:txBody>
          <a:bodyPr wrap="square" rtlCol="0">
            <a:spAutoFit/>
          </a:bodyPr>
          <a:lstStyle/>
          <a:p>
            <a:r>
              <a:rPr lang="zh-CN" altLang="en-US" sz="3200" dirty="0">
                <a:ea typeface="SimHei" panose="02010609060101010101" pitchFamily="49" charset="-122"/>
                <a:cs typeface="Times New Roman" panose="02020603050405020304" pitchFamily="18" charset="0"/>
              </a:rPr>
              <a:t>加州州立大学系统</a:t>
            </a:r>
            <a:endParaRPr lang="en-US" sz="3200" dirty="0">
              <a:ea typeface="SimHei" panose="02010609060101010101" pitchFamily="49" charset="-122"/>
              <a:cs typeface="Times New Roman" panose="02020603050405020304" pitchFamily="18" charset="0"/>
            </a:endParaRPr>
          </a:p>
        </p:txBody>
      </p:sp>
      <p:sp>
        <p:nvSpPr>
          <p:cNvPr id="19" name="TextBox 18"/>
          <p:cNvSpPr txBox="1"/>
          <p:nvPr/>
        </p:nvSpPr>
        <p:spPr>
          <a:xfrm>
            <a:off x="8395992" y="4623234"/>
            <a:ext cx="3498298" cy="584775"/>
          </a:xfrm>
          <a:prstGeom prst="rect">
            <a:avLst/>
          </a:prstGeom>
          <a:noFill/>
        </p:spPr>
        <p:txBody>
          <a:bodyPr wrap="square" rtlCol="0">
            <a:spAutoFit/>
          </a:bodyPr>
          <a:lstStyle/>
          <a:p>
            <a:r>
              <a:rPr lang="zh-CN" altLang="en-US" sz="3200" dirty="0">
                <a:ea typeface="SimHei" panose="02010609060101010101" pitchFamily="49" charset="-122"/>
                <a:cs typeface="Times New Roman" panose="02020603050405020304" pitchFamily="18" charset="0"/>
              </a:rPr>
              <a:t>加州社区大学系统</a:t>
            </a:r>
            <a:endParaRPr lang="en-US" sz="3200" dirty="0">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414759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11040311"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人文艺术及社会科学学院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5" name="TextBox 14"/>
          <p:cNvSpPr txBox="1"/>
          <p:nvPr/>
        </p:nvSpPr>
        <p:spPr>
          <a:xfrm>
            <a:off x="906851" y="1042022"/>
            <a:ext cx="2684247"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音乐（本科）</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历史（本科及硕士）</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社会学（本科）</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经济（本科及硕士）</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哲学（本科）</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心理学（本科及硕士）</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2" name="Rectangle 1"/>
          <p:cNvSpPr/>
          <p:nvPr/>
        </p:nvSpPr>
        <p:spPr>
          <a:xfrm>
            <a:off x="5860473" y="1042022"/>
            <a:ext cx="5195454" cy="1938992"/>
          </a:xfrm>
          <a:prstGeom prst="rect">
            <a:avLst/>
          </a:prstGeom>
        </p:spPr>
        <p:txBody>
          <a:bodyPr wrap="square">
            <a:spAutoFit/>
          </a:bodyPr>
          <a:lstStyle/>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地理及人类学（本科）</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英语及现代语言学（本科及硕士）</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剧院及舞蹈（本科）</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传播学（本科）</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政治科学（本科及硕士）</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989978" y="3487059"/>
            <a:ext cx="4382189" cy="2552601"/>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93387" y="3487059"/>
            <a:ext cx="4547150" cy="2552601"/>
          </a:xfrm>
          <a:prstGeom prst="rect">
            <a:avLst/>
          </a:prstGeom>
        </p:spPr>
      </p:pic>
    </p:spTree>
    <p:extLst>
      <p:ext uri="{BB962C8B-B14F-4D97-AF65-F5344CB8AC3E}">
        <p14:creationId xmlns:p14="http://schemas.microsoft.com/office/powerpoint/2010/main" xmlns="" val="3951403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理学院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4" name="TextBox 13"/>
          <p:cNvSpPr txBox="1"/>
          <p:nvPr/>
        </p:nvSpPr>
        <p:spPr>
          <a:xfrm>
            <a:off x="481129" y="1120565"/>
            <a:ext cx="5179838"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生物科学（本科及硕士）</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计算机科学（本科及硕士）</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数学与统计（本科及硕士）</a:t>
            </a:r>
            <a:endParaRPr lang="en-US"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化学与生物化学（本科及硕士）</a:t>
            </a:r>
            <a:endParaRPr lang="en-US"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81129" y="3208714"/>
            <a:ext cx="3356359" cy="2563038"/>
          </a:xfrm>
          <a:prstGeom prst="rect">
            <a:avLst/>
          </a:prstGeom>
        </p:spPr>
      </p:pic>
      <p:sp>
        <p:nvSpPr>
          <p:cNvPr id="3" name="Rectangle 2"/>
          <p:cNvSpPr/>
          <p:nvPr/>
        </p:nvSpPr>
        <p:spPr>
          <a:xfrm>
            <a:off x="5919618" y="1122554"/>
            <a:ext cx="6096000" cy="1338828"/>
          </a:xfrm>
          <a:prstGeom prst="rect">
            <a:avLst/>
          </a:prstGeom>
        </p:spPr>
        <p:txBody>
          <a:bodyPr>
            <a:spAutoFit/>
          </a:bodyPr>
          <a:lstStyle/>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物理及天文学（本科）</a:t>
            </a:r>
            <a:endParaRPr lang="en-US"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地质学（本科及硕士）</a:t>
            </a:r>
            <a:endParaRPr lang="en-US"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运动康复与健康管理学（本科及硕士）</a:t>
            </a:r>
            <a:endParaRPr lang="en-US"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559386" y="3208714"/>
            <a:ext cx="3167794" cy="2563038"/>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271850" y="3208714"/>
            <a:ext cx="3853173" cy="2562084"/>
          </a:xfrm>
          <a:prstGeom prst="rect">
            <a:avLst/>
          </a:prstGeom>
        </p:spPr>
      </p:pic>
    </p:spTree>
    <p:extLst>
      <p:ext uri="{BB962C8B-B14F-4D97-AF65-F5344CB8AC3E}">
        <p14:creationId xmlns:p14="http://schemas.microsoft.com/office/powerpoint/2010/main" xmlns="" val="97948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44243" y="198655"/>
            <a:ext cx="8867164"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美国加州州立理工大学（波莫那）国际交流与合作概况</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9" name="Picture 3" descr="A picture containing indoor, person&#10;&#10;Description automatically generated">
            <a:extLst>
              <a:ext uri="{FF2B5EF4-FFF2-40B4-BE49-F238E27FC236}">
                <a16:creationId xmlns:a16="http://schemas.microsoft.com/office/drawing/2014/main" xmlns="" id="{FFFE6B38-0220-43E0-ABD9-CC6242663A6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0561" y="847710"/>
            <a:ext cx="7506712" cy="5002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017528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8315259" y="4232515"/>
            <a:ext cx="3325886" cy="207007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1129" y="4238975"/>
            <a:ext cx="3315508" cy="206361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911783" y="4232515"/>
            <a:ext cx="4288329" cy="2065879"/>
          </a:xfrm>
          <a:prstGeom prst="rect">
            <a:avLst/>
          </a:prstGeom>
        </p:spPr>
      </p:pic>
      <p:sp>
        <p:nvSpPr>
          <p:cNvPr id="22" name="矩形 21"/>
          <p:cNvSpPr/>
          <p:nvPr/>
        </p:nvSpPr>
        <p:spPr>
          <a:xfrm>
            <a:off x="4994227" y="1225774"/>
            <a:ext cx="1719988" cy="383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ea typeface="SimHei" panose="02010609060101010101" pitchFamily="49" charset="-122"/>
                <a:cs typeface="Times New Roman" panose="02020603050405020304" pitchFamily="18" charset="0"/>
              </a:rPr>
              <a:t>英语语言学院</a:t>
            </a:r>
            <a:endParaRPr lang="zh-CN" altLang="en-US" sz="2000" b="1" dirty="0">
              <a:solidFill>
                <a:schemeClr val="tx1"/>
              </a:solidFill>
              <a:ea typeface="SimHei" panose="02010609060101010101" pitchFamily="49" charset="-122"/>
              <a:cs typeface="Times New Roman" panose="02020603050405020304" pitchFamily="18" charset="0"/>
            </a:endParaRPr>
          </a:p>
        </p:txBody>
      </p:sp>
      <p:sp>
        <p:nvSpPr>
          <p:cNvPr id="24" name="矩形 23"/>
          <p:cNvSpPr/>
          <p:nvPr/>
        </p:nvSpPr>
        <p:spPr>
          <a:xfrm>
            <a:off x="2382096" y="1217387"/>
            <a:ext cx="2052789" cy="3837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ea typeface="SimHei" panose="02010609060101010101" pitchFamily="49" charset="-122"/>
                <a:cs typeface="Times New Roman" panose="02020603050405020304" pitchFamily="18" charset="0"/>
              </a:rPr>
              <a:t>外事交流与合作</a:t>
            </a:r>
            <a:endParaRPr lang="zh-CN" altLang="en-US" sz="2000" b="1" dirty="0">
              <a:solidFill>
                <a:schemeClr val="tx1"/>
              </a:solidFill>
              <a:ea typeface="SimHei" panose="02010609060101010101" pitchFamily="49" charset="-122"/>
              <a:cs typeface="Times New Roman" panose="02020603050405020304" pitchFamily="18" charset="0"/>
            </a:endParaRPr>
          </a:p>
        </p:txBody>
      </p:sp>
      <p:sp>
        <p:nvSpPr>
          <p:cNvPr id="25" name="矩形 24"/>
          <p:cNvSpPr/>
          <p:nvPr/>
        </p:nvSpPr>
        <p:spPr>
          <a:xfrm>
            <a:off x="7991817" y="1225774"/>
            <a:ext cx="1213924" cy="3187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ea typeface="SimHei" panose="02010609060101010101" pitchFamily="49" charset="-122"/>
                <a:cs typeface="Times New Roman" panose="02020603050405020304" pitchFamily="18" charset="0"/>
              </a:rPr>
              <a:t>国际项目</a:t>
            </a:r>
            <a:endParaRPr lang="zh-CN" altLang="en-US" sz="2000" b="1" dirty="0">
              <a:solidFill>
                <a:schemeClr val="tx1"/>
              </a:solidFill>
              <a:ea typeface="SimHei" panose="02010609060101010101" pitchFamily="49" charset="-122"/>
              <a:cs typeface="Times New Roman" panose="02020603050405020304" pitchFamily="18" charset="0"/>
            </a:endParaRPr>
          </a:p>
        </p:txBody>
      </p:sp>
      <p:sp>
        <p:nvSpPr>
          <p:cNvPr id="31" name="矩形 30"/>
          <p:cNvSpPr/>
          <p:nvPr/>
        </p:nvSpPr>
        <p:spPr>
          <a:xfrm>
            <a:off x="7230072" y="1854997"/>
            <a:ext cx="2748985" cy="23348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美国学期项目</a:t>
            </a:r>
            <a:endPar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硕士预科项目</a:t>
            </a:r>
            <a:endPar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3(4)+1+</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硕士研究生项目</a:t>
            </a:r>
            <a:endPar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大学生创新创业领导力项目</a:t>
            </a:r>
          </a:p>
          <a:p>
            <a:pPr marL="285750" indent="-285750">
              <a:lnSpc>
                <a:spcPct val="130000"/>
              </a:lnSpc>
              <a:buFont typeface="Courier New" panose="02070309020205020404" pitchFamily="49" charset="0"/>
              <a:buChar char="o"/>
            </a:pPr>
            <a:r>
              <a:rPr lang="en-US" altLang="zh-CN"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1+1</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硕士</a:t>
            </a: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研究生</a:t>
            </a:r>
            <a:endParaRPr lang="en-US" altLang="zh-CN"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空乘专业培训项目</a:t>
            </a:r>
            <a:endPar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教育</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工作者及其他专业</a:t>
            </a: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人士培训项目</a:t>
            </a:r>
            <a:endPar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国际</a:t>
            </a: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访问学者</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项目</a:t>
            </a: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国际</a:t>
            </a: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大学生</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项目</a:t>
            </a:r>
            <a:endPar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国际初</a:t>
            </a: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高中生</a:t>
            </a: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项目</a:t>
            </a:r>
            <a:endParaRPr lang="en-US" altLang="zh-CN"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学术桥梁项目（正在审批中）</a:t>
            </a:r>
            <a:endPar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p:txBody>
      </p:sp>
      <p:cxnSp>
        <p:nvCxnSpPr>
          <p:cNvPr id="32" name="直接箭头连接符 31"/>
          <p:cNvCxnSpPr/>
          <p:nvPr/>
        </p:nvCxnSpPr>
        <p:spPr>
          <a:xfrm>
            <a:off x="5846781" y="1617945"/>
            <a:ext cx="0" cy="304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848492" y="1924272"/>
            <a:ext cx="1980146" cy="13784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30000"/>
              </a:lnSpc>
              <a:buFont typeface="Courier New" panose="02070309020205020404" pitchFamily="49" charset="0"/>
              <a:buChar char="o"/>
            </a:pP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结合</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各类专业的英语语言培训课程</a:t>
            </a: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各类专业考试辅导课程（如</a:t>
            </a:r>
            <a:r>
              <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GRE/GMAT/</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托福</a:t>
            </a:r>
            <a:r>
              <a:rPr lang="en-US" altLang="zh-CN"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a:t>
            </a: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雅思，等）</a:t>
            </a:r>
          </a:p>
          <a:p>
            <a:pPr marL="285750" indent="-285750">
              <a:lnSpc>
                <a:spcPct val="130000"/>
              </a:lnSpc>
              <a:buFont typeface="Courier New" panose="02070309020205020404" pitchFamily="49" charset="0"/>
              <a:buChar char="o"/>
            </a:pPr>
            <a:r>
              <a:rPr lang="zh-CN" altLang="en-US" sz="11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英语教师专题培训课程</a:t>
            </a:r>
          </a:p>
        </p:txBody>
      </p:sp>
      <p:sp>
        <p:nvSpPr>
          <p:cNvPr id="35" name="矩形 34"/>
          <p:cNvSpPr/>
          <p:nvPr/>
        </p:nvSpPr>
        <p:spPr>
          <a:xfrm>
            <a:off x="2486651" y="1924170"/>
            <a:ext cx="1843677" cy="7581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30000"/>
              </a:lnSpc>
              <a:buFont typeface="Courier New" panose="02070309020205020404" pitchFamily="49" charset="0"/>
              <a:buChar char="o"/>
            </a:pP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校际合作</a:t>
            </a:r>
            <a:endParaRPr lang="en-US" altLang="zh-CN"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国际代表团</a:t>
            </a:r>
            <a:endParaRPr lang="en-US" altLang="zh-CN"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Courier New" panose="02070309020205020404" pitchFamily="49" charset="0"/>
              <a:buChar char="o"/>
            </a:pPr>
            <a:r>
              <a:rPr lang="zh-CN" altLang="en-US"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rPr>
              <a:t>国际会议</a:t>
            </a:r>
            <a:endParaRPr lang="en-US" altLang="zh-CN" sz="1100" dirty="0" smtClean="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36" name="矩形 35"/>
          <p:cNvSpPr/>
          <p:nvPr/>
        </p:nvSpPr>
        <p:spPr>
          <a:xfrm>
            <a:off x="4532050" y="42926"/>
            <a:ext cx="2474751" cy="383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ea typeface="SimHei" panose="02010609060101010101" pitchFamily="49" charset="-122"/>
                <a:cs typeface="Times New Roman" panose="02020603050405020304" pitchFamily="18" charset="0"/>
              </a:rPr>
              <a:t>全球教育交流学院</a:t>
            </a:r>
            <a:endParaRPr lang="en-US" altLang="zh-CN" sz="2000" b="1" dirty="0">
              <a:solidFill>
                <a:schemeClr val="tx1"/>
              </a:solidFill>
              <a:ea typeface="SimHei" panose="02010609060101010101" pitchFamily="49" charset="-122"/>
              <a:cs typeface="Times New Roman" panose="02020603050405020304" pitchFamily="18" charset="0"/>
            </a:endParaRPr>
          </a:p>
        </p:txBody>
      </p:sp>
      <p:cxnSp>
        <p:nvCxnSpPr>
          <p:cNvPr id="37" name="直接箭头连接符 36"/>
          <p:cNvCxnSpPr/>
          <p:nvPr/>
        </p:nvCxnSpPr>
        <p:spPr>
          <a:xfrm flipH="1">
            <a:off x="5769425" y="414151"/>
            <a:ext cx="2" cy="4990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3408490" y="1609557"/>
            <a:ext cx="0" cy="304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8604564" y="1544555"/>
            <a:ext cx="0" cy="304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408489" y="920656"/>
            <a:ext cx="5190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5854221" y="921608"/>
            <a:ext cx="0" cy="304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3415930" y="913220"/>
            <a:ext cx="0" cy="304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8603615" y="915330"/>
            <a:ext cx="0" cy="304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02170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6662783" y="1427166"/>
            <a:ext cx="4302643" cy="2811213"/>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159652" y="1427166"/>
            <a:ext cx="4302644" cy="2811213"/>
          </a:xfrm>
          <a:prstGeom prst="rect">
            <a:avLst/>
          </a:prstGeom>
        </p:spPr>
      </p:pic>
      <p:sp>
        <p:nvSpPr>
          <p:cNvPr id="2" name="TextBox 1"/>
          <p:cNvSpPr txBox="1"/>
          <p:nvPr/>
        </p:nvSpPr>
        <p:spPr>
          <a:xfrm>
            <a:off x="7689405" y="4394917"/>
            <a:ext cx="2249398" cy="369332"/>
          </a:xfrm>
          <a:prstGeom prst="rect">
            <a:avLst/>
          </a:prstGeom>
          <a:noFill/>
        </p:spPr>
        <p:txBody>
          <a:bodyPr wrap="square" rtlCol="0">
            <a:spAutoFit/>
          </a:bodyPr>
          <a:lstStyle/>
          <a:p>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中美大学校长论坛</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5" name="TextBox 14"/>
          <p:cNvSpPr txBox="1"/>
          <p:nvPr/>
        </p:nvSpPr>
        <p:spPr>
          <a:xfrm>
            <a:off x="1506871" y="4394917"/>
            <a:ext cx="4302643" cy="369332"/>
          </a:xfrm>
          <a:prstGeom prst="rect">
            <a:avLst/>
          </a:prstGeom>
          <a:noFill/>
        </p:spPr>
        <p:txBody>
          <a:bodyPr wrap="square" rtlCol="0">
            <a:spAutoFit/>
          </a:bodyPr>
          <a:lstStyle/>
          <a:p>
            <a:r>
              <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Babcock</a:t>
            </a:r>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大学来访团组接待与安排</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3" name="TextBox 2"/>
          <p:cNvSpPr txBox="1"/>
          <p:nvPr/>
        </p:nvSpPr>
        <p:spPr>
          <a:xfrm>
            <a:off x="6662783" y="4906273"/>
            <a:ext cx="4424878" cy="584775"/>
          </a:xfrm>
          <a:prstGeom prst="rect">
            <a:avLst/>
          </a:prstGeom>
          <a:noFill/>
        </p:spPr>
        <p:txBody>
          <a:bodyPr wrap="square" rtlCol="0">
            <a:spAutoFit/>
          </a:bodyPr>
          <a:lstStyle/>
          <a:p>
            <a:pPr>
              <a:spcAft>
                <a:spcPts val="600"/>
              </a:spcAft>
            </a:pPr>
            <a:r>
              <a:rPr lang="zh-CN" altLang="en-US" sz="1600" dirty="0">
                <a:latin typeface="Rockwell" panose="02060603020205020403" pitchFamily="18" charset="0"/>
              </a:rPr>
              <a:t>来自中国</a:t>
            </a:r>
            <a:r>
              <a:rPr lang="en-US" altLang="zh-CN" sz="1600" dirty="0">
                <a:latin typeface="Rockwell" panose="02060603020205020403" pitchFamily="18" charset="0"/>
              </a:rPr>
              <a:t>11</a:t>
            </a:r>
            <a:r>
              <a:rPr lang="zh-CN" altLang="en-US" sz="1600" dirty="0">
                <a:latin typeface="Rockwell" panose="02060603020205020403" pitchFamily="18" charset="0"/>
              </a:rPr>
              <a:t>所高校</a:t>
            </a:r>
            <a:r>
              <a:rPr lang="en-US" altLang="zh-CN" sz="1600" dirty="0">
                <a:latin typeface="Rockwell" panose="02060603020205020403" pitchFamily="18" charset="0"/>
              </a:rPr>
              <a:t>21</a:t>
            </a:r>
            <a:r>
              <a:rPr lang="zh-CN" altLang="en-US" sz="1600" dirty="0">
                <a:latin typeface="Rockwell" panose="02060603020205020403" pitchFamily="18" charset="0"/>
              </a:rPr>
              <a:t>位副校长、院长及系主任来我校交流访问</a:t>
            </a:r>
            <a:endParaRPr lang="en-US" sz="1600" dirty="0">
              <a:latin typeface="Rockwell" panose="02060603020205020403" pitchFamily="18" charset="0"/>
            </a:endParaRPr>
          </a:p>
        </p:txBody>
      </p:sp>
      <p:sp>
        <p:nvSpPr>
          <p:cNvPr id="16" name="TextBox 15"/>
          <p:cNvSpPr txBox="1"/>
          <p:nvPr/>
        </p:nvSpPr>
        <p:spPr>
          <a:xfrm>
            <a:off x="1353662" y="4906273"/>
            <a:ext cx="3914624" cy="338554"/>
          </a:xfrm>
          <a:prstGeom prst="rect">
            <a:avLst/>
          </a:prstGeom>
          <a:noFill/>
        </p:spPr>
        <p:txBody>
          <a:bodyPr wrap="square" rtlCol="0">
            <a:spAutoFit/>
          </a:bodyPr>
          <a:lstStyle/>
          <a:p>
            <a:pPr>
              <a:spcAft>
                <a:spcPts val="600"/>
              </a:spcAft>
            </a:pPr>
            <a:r>
              <a:rPr lang="zh-CN" altLang="en-US" sz="1600" dirty="0">
                <a:latin typeface="Rockwell" panose="02060603020205020403" pitchFamily="18" charset="0"/>
              </a:rPr>
              <a:t>接待</a:t>
            </a:r>
            <a:r>
              <a:rPr lang="en-US" sz="1600" dirty="0">
                <a:latin typeface="Rockwell" panose="02060603020205020403" pitchFamily="18" charset="0"/>
              </a:rPr>
              <a:t>Babcock</a:t>
            </a:r>
            <a:r>
              <a:rPr lang="zh-CN" altLang="en-US" sz="1600" dirty="0">
                <a:latin typeface="Rockwell" panose="02060603020205020403" pitchFamily="18" charset="0"/>
              </a:rPr>
              <a:t>大学校长及高级副校长一行</a:t>
            </a:r>
            <a:endParaRPr lang="en-US" sz="1600" dirty="0">
              <a:latin typeface="Rockwell" panose="02060603020205020403" pitchFamily="18" charset="0"/>
            </a:endParaRPr>
          </a:p>
        </p:txBody>
      </p:sp>
      <p:sp>
        <p:nvSpPr>
          <p:cNvPr id="17" name="TextBox 16">
            <a:extLst>
              <a:ext uri="{FF2B5EF4-FFF2-40B4-BE49-F238E27FC236}">
                <a16:creationId xmlns:a16="http://schemas.microsoft.com/office/drawing/2014/main" xmlns="" id="{594ABF65-67BC-4E60-A939-674E3CE4AA73}"/>
              </a:ext>
            </a:extLst>
          </p:cNvPr>
          <p:cNvSpPr txBox="1"/>
          <p:nvPr/>
        </p:nvSpPr>
        <p:spPr>
          <a:xfrm>
            <a:off x="1154740" y="5861322"/>
            <a:ext cx="10155439" cy="338554"/>
          </a:xfrm>
          <a:prstGeom prst="rect">
            <a:avLst/>
          </a:prstGeom>
          <a:noFill/>
        </p:spPr>
        <p:txBody>
          <a:bodyPr wrap="square" rtlCol="0">
            <a:spAutoFit/>
          </a:bodyPr>
          <a:lstStyle/>
          <a:p>
            <a:pPr>
              <a:spcAft>
                <a:spcPts val="600"/>
              </a:spcAft>
            </a:pPr>
            <a:r>
              <a:rPr lang="zh-CN" altLang="en-US" sz="1600" dirty="0">
                <a:latin typeface="Rockwell" panose="02060603020205020403" pitchFamily="18" charset="0"/>
              </a:rPr>
              <a:t>全球教育交流学院自</a:t>
            </a:r>
            <a:r>
              <a:rPr lang="en-US" altLang="zh-CN" sz="1600" dirty="0">
                <a:latin typeface="Rockwell" panose="02060603020205020403" pitchFamily="18" charset="0"/>
              </a:rPr>
              <a:t>2015</a:t>
            </a:r>
            <a:r>
              <a:rPr lang="zh-CN" altLang="en-US" sz="1600" dirty="0">
                <a:latin typeface="Rockwell" panose="02060603020205020403" pitchFamily="18" charset="0"/>
              </a:rPr>
              <a:t>年以来，共接待了</a:t>
            </a:r>
            <a:r>
              <a:rPr lang="en-US" altLang="zh-CN" sz="1600" dirty="0">
                <a:latin typeface="Rockwell" panose="02060603020205020403" pitchFamily="18" charset="0"/>
              </a:rPr>
              <a:t>224</a:t>
            </a:r>
            <a:r>
              <a:rPr lang="zh-CN" altLang="en-US" sz="1600" dirty="0">
                <a:latin typeface="Rockwell" panose="02060603020205020403" pitchFamily="18" charset="0"/>
              </a:rPr>
              <a:t>批国际来访团组，并与</a:t>
            </a:r>
            <a:r>
              <a:rPr lang="en-US" altLang="zh-CN" sz="1600" dirty="0">
                <a:latin typeface="Rockwell" panose="02060603020205020403" pitchFamily="18" charset="0"/>
              </a:rPr>
              <a:t>163</a:t>
            </a:r>
            <a:r>
              <a:rPr lang="zh-CN" altLang="en-US" sz="1600" dirty="0">
                <a:latin typeface="Rockwell" panose="02060603020205020403" pitchFamily="18" charset="0"/>
              </a:rPr>
              <a:t>个大学建立了合作伙伴关系</a:t>
            </a:r>
            <a:endParaRPr lang="en-US" sz="1600" dirty="0">
              <a:latin typeface="Rockwell" panose="02060603020205020403" pitchFamily="18" charset="0"/>
            </a:endParaRPr>
          </a:p>
        </p:txBody>
      </p:sp>
      <p:sp>
        <p:nvSpPr>
          <p:cNvPr id="18" name="TextBox 17"/>
          <p:cNvSpPr txBox="1"/>
          <p:nvPr/>
        </p:nvSpPr>
        <p:spPr>
          <a:xfrm>
            <a:off x="481129" y="382089"/>
            <a:ext cx="10656771"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全球教育交流学院 </a:t>
            </a:r>
            <a:r>
              <a:rPr lang="en-US" altLang="zh-CN" sz="2800" b="1" dirty="0">
                <a:solidFill>
                  <a:srgbClr val="008717"/>
                </a:solidFill>
                <a:ea typeface="SimHei" panose="02010609060101010101" pitchFamily="49" charset="-122"/>
                <a:cs typeface="Times New Roman" panose="02020603050405020304" pitchFamily="18" charset="0"/>
              </a:rPr>
              <a:t>– </a:t>
            </a:r>
            <a:r>
              <a:rPr lang="zh-CN" altLang="en-US" sz="2800" b="1" dirty="0">
                <a:solidFill>
                  <a:srgbClr val="008717"/>
                </a:solidFill>
                <a:ea typeface="SimHei" panose="02010609060101010101" pitchFamily="49" charset="-122"/>
                <a:cs typeface="Times New Roman" panose="02020603050405020304" pitchFamily="18" charset="0"/>
              </a:rPr>
              <a:t>国际合作伙伴关系</a:t>
            </a:r>
            <a:endParaRPr lang="en-US" sz="2800" b="1" dirty="0">
              <a:solidFill>
                <a:srgbClr val="008717"/>
              </a:solidFill>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126239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4113" y="3884971"/>
            <a:ext cx="4584535" cy="369332"/>
          </a:xfrm>
          <a:prstGeom prst="rect">
            <a:avLst/>
          </a:prstGeom>
          <a:noFill/>
        </p:spPr>
        <p:txBody>
          <a:bodyPr wrap="square" rtlCol="0">
            <a:spAutoFit/>
          </a:bodyPr>
          <a:lstStyle/>
          <a:p>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大学和大学教育与培训项目的宣传</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0" name="TextBox 9"/>
          <p:cNvSpPr txBox="1"/>
          <p:nvPr/>
        </p:nvSpPr>
        <p:spPr>
          <a:xfrm>
            <a:off x="534586" y="4254303"/>
            <a:ext cx="5014062" cy="120032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参加并组织各类国内与国际宣传活动</a:t>
            </a:r>
            <a:endParaRPr lang="en-US" sz="1600" dirty="0">
              <a:latin typeface="Rockwell" panose="02060603020205020403" pitchFamily="18" charset="0"/>
            </a:endParaRPr>
          </a:p>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针对国际市场宣传大学以及大学的教育与培训项目</a:t>
            </a:r>
            <a:endParaRPr lang="en-US" sz="1600" dirty="0">
              <a:latin typeface="Rockwell" panose="02060603020205020403" pitchFamily="18" charset="0"/>
            </a:endParaRPr>
          </a:p>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自</a:t>
            </a:r>
            <a:r>
              <a:rPr lang="en-US" altLang="zh-CN" sz="1600" dirty="0">
                <a:latin typeface="Rockwell" panose="02060603020205020403" pitchFamily="18" charset="0"/>
              </a:rPr>
              <a:t>2015</a:t>
            </a:r>
            <a:r>
              <a:rPr lang="zh-CN" altLang="en-US" sz="1600" dirty="0">
                <a:latin typeface="Rockwell" panose="02060603020205020403" pitchFamily="18" charset="0"/>
              </a:rPr>
              <a:t>年以来在美国境外共组织了</a:t>
            </a:r>
            <a:r>
              <a:rPr lang="en-US" altLang="zh-CN" sz="1600" dirty="0">
                <a:latin typeface="Rockwell" panose="02060603020205020403" pitchFamily="18" charset="0"/>
              </a:rPr>
              <a:t>17</a:t>
            </a:r>
            <a:r>
              <a:rPr lang="zh-CN" altLang="en-US" sz="1600" dirty="0">
                <a:latin typeface="Rockwell" panose="02060603020205020403" pitchFamily="18" charset="0"/>
              </a:rPr>
              <a:t>场宣传活动</a:t>
            </a:r>
            <a:endParaRPr lang="en-US" sz="1600" dirty="0">
              <a:latin typeface="Rockwell" panose="02060603020205020403" pitchFamily="18" charset="0"/>
            </a:endParaRPr>
          </a:p>
        </p:txBody>
      </p:sp>
      <p:sp>
        <p:nvSpPr>
          <p:cNvPr id="11" name="TextBox 10"/>
          <p:cNvSpPr txBox="1"/>
          <p:nvPr/>
        </p:nvSpPr>
        <p:spPr>
          <a:xfrm>
            <a:off x="7748341" y="3824650"/>
            <a:ext cx="3144860" cy="369332"/>
          </a:xfrm>
          <a:prstGeom prst="rect">
            <a:avLst/>
          </a:prstGeom>
          <a:noFill/>
        </p:spPr>
        <p:txBody>
          <a:bodyPr wrap="square" rtlCol="0">
            <a:spAutoFit/>
          </a:bodyPr>
          <a:lstStyle/>
          <a:p>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国际交流活动</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2" name="TextBox 11"/>
          <p:cNvSpPr txBox="1"/>
          <p:nvPr/>
        </p:nvSpPr>
        <p:spPr>
          <a:xfrm>
            <a:off x="6377420" y="4254303"/>
            <a:ext cx="5259447" cy="120032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策划、组织各类国际交流与文化活动</a:t>
            </a:r>
            <a:endParaRPr lang="en-US" altLang="zh-CN" sz="1600" dirty="0">
              <a:latin typeface="Rockwell" panose="02060603020205020403" pitchFamily="18" charset="0"/>
            </a:endParaRPr>
          </a:p>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促进国际学生、学者间的互动与交流</a:t>
            </a:r>
            <a:endParaRPr lang="en-US" altLang="zh-CN" sz="1600" dirty="0">
              <a:latin typeface="Rockwell" panose="02060603020205020403" pitchFamily="18" charset="0"/>
            </a:endParaRPr>
          </a:p>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春节联欢晚会、中秋节、感恩节</a:t>
            </a:r>
            <a:r>
              <a:rPr lang="en-US" altLang="zh-CN" sz="1600" dirty="0">
                <a:latin typeface="Rockwell" panose="02060603020205020403" pitchFamily="18" charset="0"/>
              </a:rPr>
              <a:t>……</a:t>
            </a:r>
            <a:endParaRPr lang="en-US" sz="1600" dirty="0">
              <a:latin typeface="Rockwell" panose="02060603020205020403" pitchFamily="18" charset="0"/>
            </a:endParaRPr>
          </a:p>
        </p:txBody>
      </p:sp>
      <p:sp>
        <p:nvSpPr>
          <p:cNvPr id="15" name="TextBox 14"/>
          <p:cNvSpPr txBox="1"/>
          <p:nvPr/>
        </p:nvSpPr>
        <p:spPr>
          <a:xfrm>
            <a:off x="481129" y="382089"/>
            <a:ext cx="10656771"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全球教育交流学院 </a:t>
            </a:r>
            <a:r>
              <a:rPr lang="en-US" altLang="zh-CN" sz="2800" b="1" dirty="0">
                <a:solidFill>
                  <a:srgbClr val="008717"/>
                </a:solidFill>
                <a:ea typeface="SimHei" panose="02010609060101010101" pitchFamily="49" charset="-122"/>
                <a:cs typeface="Times New Roman" panose="02020603050405020304" pitchFamily="18" charset="0"/>
              </a:rPr>
              <a:t>– </a:t>
            </a:r>
            <a:r>
              <a:rPr lang="zh-CN" altLang="en-US" sz="2800" b="1" dirty="0">
                <a:solidFill>
                  <a:srgbClr val="008717"/>
                </a:solidFill>
                <a:ea typeface="SimHei" panose="02010609060101010101" pitchFamily="49" charset="-122"/>
                <a:cs typeface="Times New Roman" panose="02020603050405020304" pitchFamily="18" charset="0"/>
              </a:rPr>
              <a:t>国际合作伙伴关系</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14" name="Picture 13">
            <a:extLst>
              <a:ext uri="{FF2B5EF4-FFF2-40B4-BE49-F238E27FC236}">
                <a16:creationId xmlns:a16="http://schemas.microsoft.com/office/drawing/2014/main" xmlns="" id="{5CF8BAEE-0300-4AF9-8921-2957CDB4942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4100" y="1475530"/>
            <a:ext cx="6340734" cy="1963565"/>
          </a:xfrm>
          <a:prstGeom prst="rect">
            <a:avLst/>
          </a:prstGeom>
          <a:ln>
            <a:noFill/>
          </a:ln>
          <a:effectLst>
            <a:softEdge rad="0"/>
          </a:effec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0066" y="1475530"/>
            <a:ext cx="4485574" cy="1966704"/>
          </a:xfrm>
          <a:prstGeom prst="rect">
            <a:avLst/>
          </a:prstGeom>
        </p:spPr>
      </p:pic>
    </p:spTree>
    <p:extLst>
      <p:ext uri="{BB962C8B-B14F-4D97-AF65-F5344CB8AC3E}">
        <p14:creationId xmlns:p14="http://schemas.microsoft.com/office/powerpoint/2010/main" xmlns="" val="1203993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026892" y="814003"/>
            <a:ext cx="3216048" cy="2163970"/>
          </a:xfrm>
          <a:prstGeom prst="ellipse">
            <a:avLst/>
          </a:prstGeom>
          <a:blipFill>
            <a:blip r:embed="rId2"/>
            <a:stretch>
              <a:fillRect/>
            </a:stretch>
          </a:blip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263595" y="814003"/>
            <a:ext cx="3257667" cy="2163970"/>
          </a:xfrm>
          <a:prstGeom prst="ellipse">
            <a:avLst/>
          </a:prstGeom>
          <a:blipFill>
            <a:blip r:embed="rId3"/>
            <a:stretch>
              <a:fillRect/>
            </a:stretch>
          </a:blip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00298" y="828707"/>
            <a:ext cx="3183060" cy="2149266"/>
          </a:xfrm>
          <a:prstGeom prst="ellipse">
            <a:avLst/>
          </a:prstGeom>
          <a:blipFill>
            <a:blip r:embed="rId4"/>
            <a:stretch>
              <a:fillRect/>
            </a:stretch>
          </a:blip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86169" y="352258"/>
            <a:ext cx="10656771"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英语语言学院</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2" name="TextBox 11"/>
          <p:cNvSpPr txBox="1"/>
          <p:nvPr/>
        </p:nvSpPr>
        <p:spPr>
          <a:xfrm>
            <a:off x="586169" y="2972549"/>
            <a:ext cx="10890534" cy="3083921"/>
          </a:xfrm>
          <a:prstGeom prst="rect">
            <a:avLst/>
          </a:prstGeom>
          <a:noFill/>
        </p:spPr>
        <p:txBody>
          <a:bodyPr wrap="square" rtlCol="0">
            <a:spAutoFit/>
          </a:bodyPr>
          <a:lstStyle/>
          <a:p>
            <a:pPr marL="285750" indent="-285750">
              <a:lnSpc>
                <a:spcPct val="120000"/>
              </a:lnSpc>
              <a:buFont typeface="Wingdings" panose="05000000000000000000" pitchFamily="2" charset="2"/>
              <a:buChar char="§"/>
            </a:pPr>
            <a:r>
              <a:rPr lang="zh-CN" altLang="en-US" dirty="0" smtClean="0">
                <a:latin typeface="Rockwell" panose="02060603020205020403" pitchFamily="18" charset="0"/>
                <a:ea typeface="SimHei" panose="02010609060101010101" pitchFamily="49" charset="-122"/>
                <a:cs typeface="Times New Roman" panose="02020603050405020304" pitchFamily="18" charset="0"/>
              </a:rPr>
              <a:t>英语</a:t>
            </a:r>
            <a:r>
              <a:rPr lang="zh-CN" altLang="en-US" dirty="0">
                <a:latin typeface="Rockwell" panose="02060603020205020403" pitchFamily="18" charset="0"/>
                <a:ea typeface="SimHei" panose="02010609060101010101" pitchFamily="49" charset="-122"/>
                <a:cs typeface="Times New Roman" panose="02020603050405020304" pitchFamily="18" charset="0"/>
              </a:rPr>
              <a:t>语言和美国文化培训课程</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英语教师专题培训课程</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dirty="0">
                <a:latin typeface="Rockwell" panose="02060603020205020403" pitchFamily="18" charset="0"/>
                <a:ea typeface="SimHei" panose="02010609060101010101" pitchFamily="49" charset="-122"/>
                <a:cs typeface="Times New Roman" panose="02020603050405020304" pitchFamily="18" charset="0"/>
              </a:rPr>
              <a:t>结合各类专业的英语语言培训课程</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dirty="0" smtClean="0">
                <a:latin typeface="Rockwell" panose="02060603020205020403" pitchFamily="18" charset="0"/>
                <a:ea typeface="SimHei" panose="02010609060101010101" pitchFamily="49" charset="-122"/>
                <a:cs typeface="Times New Roman" panose="02020603050405020304" pitchFamily="18" charset="0"/>
              </a:rPr>
              <a:t>专业</a:t>
            </a:r>
            <a:r>
              <a:rPr lang="zh-CN" altLang="en-US" dirty="0">
                <a:latin typeface="Rockwell" panose="02060603020205020403" pitchFamily="18" charset="0"/>
                <a:ea typeface="SimHei" panose="02010609060101010101" pitchFamily="49" charset="-122"/>
                <a:cs typeface="Times New Roman" panose="02020603050405020304" pitchFamily="18" charset="0"/>
              </a:rPr>
              <a:t>考试辅导课程（如</a:t>
            </a:r>
            <a:r>
              <a:rPr lang="en-US" altLang="zh-CN" dirty="0">
                <a:latin typeface="Rockwell" panose="02060603020205020403" pitchFamily="18" charset="0"/>
                <a:ea typeface="SimHei" panose="02010609060101010101" pitchFamily="49" charset="-122"/>
                <a:cs typeface="Times New Roman" panose="02020603050405020304" pitchFamily="18" charset="0"/>
              </a:rPr>
              <a:t>GRE/GMAT/</a:t>
            </a:r>
            <a:r>
              <a:rPr lang="zh-CN" altLang="en-US" dirty="0">
                <a:latin typeface="Rockwell" panose="02060603020205020403" pitchFamily="18" charset="0"/>
                <a:ea typeface="SimHei" panose="02010609060101010101" pitchFamily="49" charset="-122"/>
                <a:cs typeface="Times New Roman" panose="02020603050405020304" pitchFamily="18" charset="0"/>
              </a:rPr>
              <a:t>托福</a:t>
            </a:r>
            <a:r>
              <a:rPr lang="en-US" altLang="zh-CN" dirty="0">
                <a:latin typeface="Rockwell" panose="02060603020205020403" pitchFamily="18" charset="0"/>
                <a:ea typeface="SimHei" panose="02010609060101010101" pitchFamily="49" charset="-122"/>
                <a:cs typeface="Times New Roman" panose="02020603050405020304" pitchFamily="18" charset="0"/>
              </a:rPr>
              <a:t>/</a:t>
            </a:r>
            <a:r>
              <a:rPr lang="zh-CN" altLang="en-US" dirty="0">
                <a:latin typeface="Rockwell" panose="02060603020205020403" pitchFamily="18" charset="0"/>
                <a:ea typeface="SimHei" panose="02010609060101010101" pitchFamily="49" charset="-122"/>
                <a:cs typeface="Times New Roman" panose="02020603050405020304" pitchFamily="18" charset="0"/>
              </a:rPr>
              <a:t>雅思，等）</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dirty="0" smtClean="0">
                <a:latin typeface="Rockwell" panose="02060603020205020403" pitchFamily="18" charset="0"/>
                <a:ea typeface="SimHei" panose="02010609060101010101" pitchFamily="49" charset="-122"/>
                <a:cs typeface="Times New Roman" panose="02020603050405020304" pitchFamily="18" charset="0"/>
              </a:rPr>
              <a:t>提供有条件录取</a:t>
            </a:r>
            <a:endParaRPr lang="en-US" altLang="zh-CN" dirty="0" smtClean="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dirty="0" smtClean="0">
                <a:latin typeface="Rockwell" panose="02060603020205020403" pitchFamily="18" charset="0"/>
                <a:ea typeface="SimHei" panose="02010609060101010101" pitchFamily="49" charset="-122"/>
                <a:cs typeface="Times New Roman" panose="02020603050405020304" pitchFamily="18" charset="0"/>
              </a:rPr>
              <a:t>可以网上授课</a:t>
            </a:r>
            <a:endParaRPr lang="en-US" altLang="zh-CN" smtClean="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mtClean="0">
                <a:latin typeface="Rockwell" panose="02060603020205020403" pitchFamily="18" charset="0"/>
                <a:ea typeface="SimHei" panose="02010609060101010101" pitchFamily="49" charset="-122"/>
                <a:cs typeface="Times New Roman" panose="02020603050405020304" pitchFamily="18" charset="0"/>
              </a:rPr>
              <a:t>完成</a:t>
            </a:r>
            <a:r>
              <a:rPr lang="zh-CN" altLang="en-US" dirty="0">
                <a:latin typeface="Rockwell" panose="02060603020205020403" pitchFamily="18" charset="0"/>
                <a:ea typeface="SimHei" panose="02010609060101010101" pitchFamily="49" charset="-122"/>
                <a:cs typeface="Times New Roman" panose="02020603050405020304" pitchFamily="18" charset="0"/>
              </a:rPr>
              <a:t>英语语言学院五级课程的学生申请我校本科项目时，将免考托福或者</a:t>
            </a:r>
            <a:r>
              <a:rPr lang="zh-CN" altLang="en-US" dirty="0" smtClean="0">
                <a:latin typeface="Rockwell" panose="02060603020205020403" pitchFamily="18" charset="0"/>
                <a:ea typeface="SimHei" panose="02010609060101010101" pitchFamily="49" charset="-122"/>
                <a:cs typeface="Times New Roman" panose="02020603050405020304" pitchFamily="18" charset="0"/>
              </a:rPr>
              <a:t>雅思，</a:t>
            </a:r>
            <a:r>
              <a:rPr lang="zh-CN" altLang="en-US" dirty="0">
                <a:latin typeface="Rockwell" panose="02060603020205020403" pitchFamily="18" charset="0"/>
                <a:ea typeface="SimHei" panose="02010609060101010101" pitchFamily="49" charset="-122"/>
                <a:cs typeface="Times New Roman" panose="02020603050405020304" pitchFamily="18" charset="0"/>
              </a:rPr>
              <a:t>完成六级课程的学生申请我校硕士研究生项目将免考托福或者雅思</a:t>
            </a:r>
            <a:r>
              <a:rPr lang="zh-CN" altLang="en-US" dirty="0" smtClean="0">
                <a:latin typeface="Rockwell" panose="02060603020205020403" pitchFamily="18" charset="0"/>
                <a:ea typeface="SimHei" panose="02010609060101010101" pitchFamily="49" charset="-122"/>
                <a:cs typeface="Times New Roman" panose="02020603050405020304" pitchFamily="18" charset="0"/>
              </a:rPr>
              <a:t>。</a:t>
            </a:r>
            <a:endParaRPr lang="en-US" altLang="zh-CN" dirty="0" smtClean="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dirty="0" smtClean="0">
                <a:latin typeface="Rockwell" panose="02060603020205020403" pitchFamily="18" charset="0"/>
                <a:ea typeface="SimHei" panose="02010609060101010101" pitchFamily="49" charset="-122"/>
                <a:cs typeface="Times New Roman" panose="02020603050405020304" pitchFamily="18" charset="0"/>
              </a:rPr>
              <a:t>目前培训课程均为成班制，请联系我们团队咨询相关课程费用：</a:t>
            </a:r>
            <a:r>
              <a:rPr lang="en-US" altLang="zh-CN" dirty="0" smtClean="0">
                <a:latin typeface="Rockwell" panose="02060603020205020403" pitchFamily="18" charset="0"/>
                <a:ea typeface="SimHei" panose="02010609060101010101" pitchFamily="49" charset="-122"/>
                <a:cs typeface="Times New Roman" panose="02020603050405020304" pitchFamily="18" charset="0"/>
                <a:hlinkClick r:id="rId5"/>
              </a:rPr>
              <a:t>www.cpp.edu/cpeli/</a:t>
            </a:r>
            <a:r>
              <a:rPr lang="en-US" altLang="zh-CN" dirty="0" smtClean="0">
                <a:latin typeface="Rockwell" panose="02060603020205020403" pitchFamily="18" charset="0"/>
                <a:ea typeface="SimHei" panose="02010609060101010101" pitchFamily="49" charset="-122"/>
                <a:cs typeface="Times New Roman" panose="02020603050405020304" pitchFamily="18" charset="0"/>
              </a:rPr>
              <a:t> </a:t>
            </a:r>
            <a:endParaRPr lang="en-US" altLang="zh-CN" dirty="0">
              <a:latin typeface="Rockwell" panose="02060603020205020403" pitchFamily="18" charset="0"/>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3321958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1129" y="382089"/>
            <a:ext cx="12120446"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国际学生录取要求及其他相关信息</a:t>
            </a:r>
            <a:endParaRPr lang="en-US" b="1" dirty="0">
              <a:solidFill>
                <a:srgbClr val="008717"/>
              </a:solidFill>
              <a:ea typeface="SimHei" panose="02010609060101010101" pitchFamily="49" charset="-122"/>
              <a:cs typeface="Times New Roman" panose="02020603050405020304" pitchFamily="18" charset="0"/>
            </a:endParaRPr>
          </a:p>
        </p:txBody>
      </p:sp>
      <p:sp>
        <p:nvSpPr>
          <p:cNvPr id="4" name="Rectangle 1"/>
          <p:cNvSpPr>
            <a:spLocks noChangeArrowheads="1"/>
          </p:cNvSpPr>
          <p:nvPr/>
        </p:nvSpPr>
        <p:spPr bwMode="auto">
          <a:xfrm>
            <a:off x="1589838" y="3900167"/>
            <a:ext cx="269376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pPr>
              <a:defRPr/>
            </a:pPr>
            <a:r>
              <a:rPr lang="zh-CN" altLang="en-US" b="1" dirty="0">
                <a:latin typeface="Rockwell" panose="02060603020205020403" pitchFamily="18" charset="0"/>
                <a:ea typeface="SimHei" panose="02010609060101010101" pitchFamily="49" charset="-122"/>
                <a:cs typeface="Times New Roman" panose="02020603050405020304" pitchFamily="18" charset="0"/>
              </a:rPr>
              <a:t>研究生录取英语要求</a:t>
            </a:r>
            <a:endParaRPr lang="en-US" b="1" dirty="0">
              <a:latin typeface="Rockwell" panose="02060603020205020403" pitchFamily="18" charset="0"/>
              <a:ea typeface="SimHei" panose="02010609060101010101" pitchFamily="49"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06390955"/>
              </p:ext>
            </p:extLst>
          </p:nvPr>
        </p:nvGraphicFramePr>
        <p:xfrm>
          <a:off x="685800" y="1562504"/>
          <a:ext cx="4103462" cy="1673860"/>
        </p:xfrm>
        <a:graphic>
          <a:graphicData uri="http://schemas.openxmlformats.org/drawingml/2006/table">
            <a:tbl>
              <a:tblPr firstRow="1" bandRow="1">
                <a:tableStyleId>{5C22544A-7EE6-4342-B048-85BDC9FD1C3A}</a:tableStyleId>
              </a:tblPr>
              <a:tblGrid>
                <a:gridCol w="2417079">
                  <a:extLst>
                    <a:ext uri="{9D8B030D-6E8A-4147-A177-3AD203B41FA5}">
                      <a16:colId xmlns:a16="http://schemas.microsoft.com/office/drawing/2014/main" xmlns="" val="759052619"/>
                    </a:ext>
                  </a:extLst>
                </a:gridCol>
                <a:gridCol w="1686383">
                  <a:extLst>
                    <a:ext uri="{9D8B030D-6E8A-4147-A177-3AD203B41FA5}">
                      <a16:colId xmlns:a16="http://schemas.microsoft.com/office/drawing/2014/main" xmlns="" val="946447954"/>
                    </a:ext>
                  </a:extLst>
                </a:gridCol>
              </a:tblGrid>
              <a:tr h="370840">
                <a:tc>
                  <a:txBody>
                    <a:bodyPr/>
                    <a:lstStyle/>
                    <a:p>
                      <a:pPr marL="0" algn="ctr" defTabSz="914400" rtl="0" eaLnBrk="1" latinLnBrk="0" hangingPunct="1">
                        <a:defRPr/>
                      </a:pP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考试</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tc>
                  <a:txBody>
                    <a:bodyPr/>
                    <a:lstStyle/>
                    <a:p>
                      <a:pPr algn="ct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最低要求</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72814545"/>
                  </a:ext>
                </a:extLst>
              </a:tr>
              <a:tr h="370840">
                <a:tc>
                  <a:txBody>
                    <a:bodyPr/>
                    <a:lstStyle/>
                    <a:p>
                      <a:pPr marL="0" algn="ctr" defTabSz="914400" rtl="0" eaLnBrk="1" latinLnBrk="0" hangingPunct="1">
                        <a:defRPr/>
                      </a:pP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托福</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tc>
                  <a:txBody>
                    <a:bodyPr/>
                    <a:lstStyle/>
                    <a:p>
                      <a:pPr algn="ctr"/>
                      <a:r>
                        <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71</a:t>
                      </a:r>
                    </a:p>
                  </a:txBody>
                  <a:tcPr marL="95250" marR="95250" marT="95250" marB="95250" anchor="ctr"/>
                </a:tc>
                <a:extLst>
                  <a:ext uri="{0D108BD9-81ED-4DB2-BD59-A6C34878D82A}">
                    <a16:rowId xmlns:a16="http://schemas.microsoft.com/office/drawing/2014/main" xmlns="" val="1704381922"/>
                  </a:ext>
                </a:extLst>
              </a:tr>
              <a:tr h="378691">
                <a:tc>
                  <a:txBody>
                    <a:bodyPr/>
                    <a:lstStyle/>
                    <a:p>
                      <a:pPr marL="0" algn="ctr" defTabSz="914400" rtl="0" eaLnBrk="1" latinLnBrk="0" hangingPunct="1">
                        <a:defRPr/>
                      </a:pP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雅思</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tc>
                  <a:txBody>
                    <a:bodyPr/>
                    <a:lstStyle/>
                    <a:p>
                      <a:pPr algn="ctr"/>
                      <a:r>
                        <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6.0</a:t>
                      </a:r>
                    </a:p>
                  </a:txBody>
                  <a:tcPr marL="95250" marR="95250" marT="95250" marB="95250" anchor="ctr"/>
                </a:tc>
                <a:extLst>
                  <a:ext uri="{0D108BD9-81ED-4DB2-BD59-A6C34878D82A}">
                    <a16:rowId xmlns:a16="http://schemas.microsoft.com/office/drawing/2014/main" xmlns="" val="3140970816"/>
                  </a:ext>
                </a:extLst>
              </a:tr>
              <a:tr h="370840">
                <a:tc>
                  <a:txBody>
                    <a:bodyPr/>
                    <a:lstStyle/>
                    <a:p>
                      <a:pPr algn="ct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多邻国</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a:tc>
                <a:tc>
                  <a:txBody>
                    <a:bodyPr/>
                    <a:lstStyle/>
                    <a:p>
                      <a:pPr algn="ctr"/>
                      <a:r>
                        <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95</a:t>
                      </a:r>
                    </a:p>
                  </a:txBody>
                  <a:tcPr/>
                </a:tc>
                <a:extLst>
                  <a:ext uri="{0D108BD9-81ED-4DB2-BD59-A6C34878D82A}">
                    <a16:rowId xmlns:a16="http://schemas.microsoft.com/office/drawing/2014/main" xmlns="" val="290792752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390003350"/>
              </p:ext>
            </p:extLst>
          </p:nvPr>
        </p:nvGraphicFramePr>
        <p:xfrm>
          <a:off x="693169" y="4322006"/>
          <a:ext cx="4096093" cy="1673860"/>
        </p:xfrm>
        <a:graphic>
          <a:graphicData uri="http://schemas.openxmlformats.org/drawingml/2006/table">
            <a:tbl>
              <a:tblPr firstRow="1" bandRow="1">
                <a:tableStyleId>{5C22544A-7EE6-4342-B048-85BDC9FD1C3A}</a:tableStyleId>
              </a:tblPr>
              <a:tblGrid>
                <a:gridCol w="2412738">
                  <a:extLst>
                    <a:ext uri="{9D8B030D-6E8A-4147-A177-3AD203B41FA5}">
                      <a16:colId xmlns:a16="http://schemas.microsoft.com/office/drawing/2014/main" xmlns="" val="759052619"/>
                    </a:ext>
                  </a:extLst>
                </a:gridCol>
                <a:gridCol w="1683355">
                  <a:extLst>
                    <a:ext uri="{9D8B030D-6E8A-4147-A177-3AD203B41FA5}">
                      <a16:colId xmlns:a16="http://schemas.microsoft.com/office/drawing/2014/main" xmlns="" val="946447954"/>
                    </a:ext>
                  </a:extLst>
                </a:gridCol>
              </a:tblGrid>
              <a:tr h="0">
                <a:tc>
                  <a:txBody>
                    <a:bodyPr/>
                    <a:lstStyle/>
                    <a:p>
                      <a:pPr marL="0" algn="ctr" defTabSz="914400" rtl="0" eaLnBrk="1" latinLnBrk="0" hangingPunct="1">
                        <a:defRPr/>
                      </a:pP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考试</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tc>
                  <a:txBody>
                    <a:bodyPr/>
                    <a:lstStyle/>
                    <a:p>
                      <a:pPr algn="ct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最低要求</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72814545"/>
                  </a:ext>
                </a:extLst>
              </a:tr>
              <a:tr h="370840">
                <a:tc>
                  <a:txBody>
                    <a:bodyPr/>
                    <a:lstStyle/>
                    <a:p>
                      <a:pPr marL="0" algn="ctr" defTabSz="914400" rtl="0" eaLnBrk="1" latinLnBrk="0" hangingPunct="1">
                        <a:defRPr/>
                      </a:pP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托福</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tc>
                  <a:txBody>
                    <a:bodyPr/>
                    <a:lstStyle/>
                    <a:p>
                      <a:pPr algn="ctr"/>
                      <a:r>
                        <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80</a:t>
                      </a:r>
                    </a:p>
                  </a:txBody>
                  <a:tcPr marL="95250" marR="95250" marT="95250" marB="95250" anchor="ctr"/>
                </a:tc>
                <a:extLst>
                  <a:ext uri="{0D108BD9-81ED-4DB2-BD59-A6C34878D82A}">
                    <a16:rowId xmlns:a16="http://schemas.microsoft.com/office/drawing/2014/main" xmlns="" val="1704381922"/>
                  </a:ext>
                </a:extLst>
              </a:tr>
              <a:tr h="370840">
                <a:tc>
                  <a:txBody>
                    <a:bodyPr/>
                    <a:lstStyle/>
                    <a:p>
                      <a:pPr marL="0" algn="ctr" defTabSz="914400" rtl="0" eaLnBrk="1" latinLnBrk="0" hangingPunct="1">
                        <a:defRPr/>
                      </a:pP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雅思</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5250" marR="95250" marT="95250" marB="95250" anchor="ctr"/>
                </a:tc>
                <a:tc>
                  <a:txBody>
                    <a:bodyPr/>
                    <a:lstStyle/>
                    <a:p>
                      <a:pPr algn="ctr"/>
                      <a:r>
                        <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6.5</a:t>
                      </a:r>
                    </a:p>
                  </a:txBody>
                  <a:tcPr marL="95250" marR="95250" marT="95250" marB="95250" anchor="ctr"/>
                </a:tc>
                <a:extLst>
                  <a:ext uri="{0D108BD9-81ED-4DB2-BD59-A6C34878D82A}">
                    <a16:rowId xmlns:a16="http://schemas.microsoft.com/office/drawing/2014/main" xmlns="" val="3140970816"/>
                  </a:ext>
                </a:extLst>
              </a:tr>
              <a:tr h="370840">
                <a:tc>
                  <a:txBody>
                    <a:bodyPr/>
                    <a:lstStyle/>
                    <a:p>
                      <a:pPr algn="ctr"/>
                      <a:r>
                        <a:rPr lang="zh-CN" alt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多邻国</a:t>
                      </a:r>
                      <a:endPar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a:tc>
                <a:tc>
                  <a:txBody>
                    <a:bodyPr/>
                    <a:lstStyle/>
                    <a:p>
                      <a:pPr algn="ctr"/>
                      <a:r>
                        <a:rPr lang="en-US" sz="160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105</a:t>
                      </a:r>
                    </a:p>
                  </a:txBody>
                  <a:tcPr/>
                </a:tc>
                <a:extLst>
                  <a:ext uri="{0D108BD9-81ED-4DB2-BD59-A6C34878D82A}">
                    <a16:rowId xmlns:a16="http://schemas.microsoft.com/office/drawing/2014/main" xmlns="" val="2907927526"/>
                  </a:ext>
                </a:extLst>
              </a:tr>
            </a:tbl>
          </a:graphicData>
        </a:graphic>
      </p:graphicFrame>
      <p:sp>
        <p:nvSpPr>
          <p:cNvPr id="12" name="TextBox 11"/>
          <p:cNvSpPr txBox="1"/>
          <p:nvPr/>
        </p:nvSpPr>
        <p:spPr>
          <a:xfrm>
            <a:off x="5499472" y="3524739"/>
            <a:ext cx="5435228" cy="307777"/>
          </a:xfrm>
          <a:prstGeom prst="rect">
            <a:avLst/>
          </a:prstGeom>
          <a:noFill/>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zh-CN" altLang="en-US" sz="1400" dirty="0">
                <a:latin typeface="Rockwell" panose="02060603020205020403" pitchFamily="18" charset="0"/>
                <a:ea typeface="SimHei" panose="02010609060101010101" pitchFamily="49" charset="-122"/>
                <a:cs typeface="Times New Roman" panose="02020603050405020304" pitchFamily="18" charset="0"/>
              </a:rPr>
              <a:t>*</a:t>
            </a:r>
            <a:r>
              <a:rPr lang="en-US" altLang="zh-CN" sz="1400" dirty="0">
                <a:latin typeface="Rockwell" panose="02060603020205020403" pitchFamily="18" charset="0"/>
                <a:ea typeface="SimHei" panose="02010609060101010101" pitchFamily="49" charset="-122"/>
                <a:cs typeface="Times New Roman" panose="02020603050405020304" pitchFamily="18" charset="0"/>
              </a:rPr>
              <a:t> </a:t>
            </a:r>
            <a:r>
              <a:rPr lang="zh-CN" altLang="en-US" sz="1400" dirty="0">
                <a:latin typeface="Rockwell" panose="02060603020205020403" pitchFamily="18" charset="0"/>
                <a:ea typeface="SimHei" panose="02010609060101010101" pitchFamily="49" charset="-122"/>
                <a:cs typeface="Times New Roman" panose="02020603050405020304" pitchFamily="18" charset="0"/>
              </a:rPr>
              <a:t>生活费根据个人情况而定</a:t>
            </a:r>
            <a:endParaRPr lang="en-US" altLang="en-US" sz="14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13" name="Rectangle 12"/>
          <p:cNvSpPr/>
          <p:nvPr/>
        </p:nvSpPr>
        <p:spPr>
          <a:xfrm>
            <a:off x="5499472" y="3250105"/>
            <a:ext cx="5724525" cy="307777"/>
          </a:xfrm>
          <a:prstGeom prst="rect">
            <a:avLst/>
          </a:prstGeom>
        </p:spPr>
        <p:txBody>
          <a:bodyPr wrap="square">
            <a:spAutoFit/>
          </a:bodyPr>
          <a:lstStyle/>
          <a:p>
            <a:pPr>
              <a:lnSpc>
                <a:spcPct val="100000"/>
              </a:lnSpc>
              <a:spcBef>
                <a:spcPct val="0"/>
              </a:spcBef>
              <a:buNone/>
            </a:pPr>
            <a:r>
              <a:rPr lang="en-US" altLang="en-US" sz="1400" dirty="0">
                <a:ea typeface="SimHei" panose="02010609060101010101" pitchFamily="49" charset="-122"/>
                <a:cs typeface="Times New Roman" panose="02020603050405020304" pitchFamily="18" charset="0"/>
                <a:hlinkClick r:id="rId2"/>
              </a:rPr>
              <a:t>www.cpp.edu/~international/students/incoming-students/f1-visa-i-20.shtml</a:t>
            </a:r>
            <a:endParaRPr lang="en-US" altLang="en-US" sz="1400" dirty="0">
              <a:ea typeface="SimHei" panose="02010609060101010101" pitchFamily="49" charset="-122"/>
              <a:cs typeface="Times New Roman" panose="02020603050405020304" pitchFamily="18" charset="0"/>
            </a:endParaRPr>
          </a:p>
        </p:txBody>
      </p:sp>
      <p:sp>
        <p:nvSpPr>
          <p:cNvPr id="15" name="Rectangle 1"/>
          <p:cNvSpPr>
            <a:spLocks noChangeArrowheads="1"/>
          </p:cNvSpPr>
          <p:nvPr/>
        </p:nvSpPr>
        <p:spPr bwMode="auto">
          <a:xfrm>
            <a:off x="1738694" y="1164527"/>
            <a:ext cx="199030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pPr>
              <a:defRPr/>
            </a:pPr>
            <a:r>
              <a:rPr lang="zh-CN" altLang="en-US" b="1" dirty="0">
                <a:latin typeface="Rockwell" panose="02060603020205020403" pitchFamily="18" charset="0"/>
                <a:ea typeface="SimHei" panose="02010609060101010101" pitchFamily="49" charset="-122"/>
                <a:cs typeface="Times New Roman" panose="02020603050405020304" pitchFamily="18" charset="0"/>
              </a:rPr>
              <a:t>本科录取英语要求</a:t>
            </a:r>
            <a:endParaRPr lang="en-US" b="1" dirty="0">
              <a:latin typeface="Rockwell" panose="02060603020205020403" pitchFamily="18" charset="0"/>
              <a:ea typeface="SimHei" panose="02010609060101010101" pitchFamily="49" charset="-122"/>
              <a:cs typeface="Times New Roman" panose="02020603050405020304" pitchFamily="18" charset="0"/>
            </a:endParaRPr>
          </a:p>
        </p:txBody>
      </p:sp>
      <p:sp>
        <p:nvSpPr>
          <p:cNvPr id="16" name="Rectangle 1"/>
          <p:cNvSpPr>
            <a:spLocks noChangeArrowheads="1"/>
          </p:cNvSpPr>
          <p:nvPr/>
        </p:nvSpPr>
        <p:spPr bwMode="auto">
          <a:xfrm>
            <a:off x="6747225" y="1204534"/>
            <a:ext cx="346532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pPr>
              <a:defRPr/>
            </a:pPr>
            <a:r>
              <a:rPr lang="zh-CN" altLang="en-US" b="1" dirty="0">
                <a:latin typeface="Rockwell" panose="02060603020205020403" pitchFamily="18" charset="0"/>
                <a:ea typeface="SimHei" panose="02010609060101010101" pitchFamily="49" charset="-122"/>
                <a:cs typeface="Times New Roman" panose="02020603050405020304" pitchFamily="18" charset="0"/>
              </a:rPr>
              <a:t>学费及生活费参考*</a:t>
            </a:r>
            <a:endParaRPr lang="en-US" b="1" dirty="0">
              <a:latin typeface="Rockwell" panose="02060603020205020403" pitchFamily="18" charset="0"/>
              <a:ea typeface="SimHei" panose="02010609060101010101" pitchFamily="49" charset="-122"/>
              <a:cs typeface="Times New Roman" panose="02020603050405020304" pitchFamily="18" charset="0"/>
            </a:endParaRPr>
          </a:p>
        </p:txBody>
      </p:sp>
      <p:sp>
        <p:nvSpPr>
          <p:cNvPr id="9" name="TextBox 8"/>
          <p:cNvSpPr txBox="1"/>
          <p:nvPr/>
        </p:nvSpPr>
        <p:spPr>
          <a:xfrm>
            <a:off x="5499472" y="4621171"/>
            <a:ext cx="5724525" cy="430887"/>
          </a:xfrm>
          <a:prstGeom prst="rect">
            <a:avLst/>
          </a:prstGeom>
          <a:noFill/>
        </p:spPr>
        <p:txBody>
          <a:bodyPr wrap="square" rtlCol="0">
            <a:spAutoFit/>
          </a:bodyPr>
          <a:lstStyle/>
          <a:p>
            <a:r>
              <a:rPr lang="zh-CN" altLang="en-US" dirty="0">
                <a:latin typeface="Rockwell" panose="02060603020205020403" pitchFamily="18" charset="0"/>
              </a:rPr>
              <a:t>目前有来自全球</a:t>
            </a:r>
            <a:r>
              <a:rPr lang="en-US" altLang="zh-CN" sz="2200" b="1" dirty="0">
                <a:solidFill>
                  <a:srgbClr val="C00000"/>
                </a:solidFill>
                <a:latin typeface="Rockwell" panose="02060603020205020403" pitchFamily="18" charset="0"/>
              </a:rPr>
              <a:t>5</a:t>
            </a:r>
            <a:r>
              <a:rPr lang="en-US" sz="2200" b="1" dirty="0">
                <a:solidFill>
                  <a:srgbClr val="C00000"/>
                </a:solidFill>
                <a:latin typeface="Rockwell" panose="02060603020205020403" pitchFamily="18" charset="0"/>
              </a:rPr>
              <a:t>00</a:t>
            </a:r>
            <a:r>
              <a:rPr lang="zh-CN" altLang="en-US" dirty="0">
                <a:latin typeface="Rockwell" panose="02060603020205020403" pitchFamily="18" charset="0"/>
              </a:rPr>
              <a:t>多名国际学生在我校学习。</a:t>
            </a:r>
            <a:endParaRPr lang="en-US" dirty="0">
              <a:latin typeface="Rockwell" panose="02060603020205020403"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xmlns="" val="1496727649"/>
              </p:ext>
            </p:extLst>
          </p:nvPr>
        </p:nvGraphicFramePr>
        <p:xfrm>
          <a:off x="5499472" y="1562504"/>
          <a:ext cx="5810622" cy="1669620"/>
        </p:xfrm>
        <a:graphic>
          <a:graphicData uri="http://schemas.openxmlformats.org/drawingml/2006/table">
            <a:tbl>
              <a:tblPr firstRow="1" bandRow="1">
                <a:tableStyleId>{5C22544A-7EE6-4342-B048-85BDC9FD1C3A}</a:tableStyleId>
              </a:tblPr>
              <a:tblGrid>
                <a:gridCol w="1936874">
                  <a:extLst>
                    <a:ext uri="{9D8B030D-6E8A-4147-A177-3AD203B41FA5}">
                      <a16:colId xmlns:a16="http://schemas.microsoft.com/office/drawing/2014/main" xmlns="" val="1152442536"/>
                    </a:ext>
                  </a:extLst>
                </a:gridCol>
                <a:gridCol w="1936874">
                  <a:extLst>
                    <a:ext uri="{9D8B030D-6E8A-4147-A177-3AD203B41FA5}">
                      <a16:colId xmlns:a16="http://schemas.microsoft.com/office/drawing/2014/main" xmlns="" val="478785600"/>
                    </a:ext>
                  </a:extLst>
                </a:gridCol>
                <a:gridCol w="1936874">
                  <a:extLst>
                    <a:ext uri="{9D8B030D-6E8A-4147-A177-3AD203B41FA5}">
                      <a16:colId xmlns:a16="http://schemas.microsoft.com/office/drawing/2014/main" xmlns="" val="2046029168"/>
                    </a:ext>
                  </a:extLst>
                </a:gridCol>
              </a:tblGrid>
              <a:tr h="4174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一年费用</a:t>
                      </a:r>
                      <a:endParaRPr lang="en-US" altLang="en-US" sz="1600" b="1"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本科</a:t>
                      </a:r>
                      <a:r>
                        <a:rPr lang="en-US" altLang="zh-CN" sz="1600" b="1"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 </a:t>
                      </a:r>
                      <a:endParaRPr lang="en-US" altLang="en-US" sz="1600" b="1"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1"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研究生</a:t>
                      </a:r>
                      <a:endParaRPr lang="en-US" altLang="zh-CN" sz="1600" b="1"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extLst>
                  <a:ext uri="{0D108BD9-81ED-4DB2-BD59-A6C34878D82A}">
                    <a16:rowId xmlns:a16="http://schemas.microsoft.com/office/drawing/2014/main" xmlns="" val="3358484779"/>
                  </a:ext>
                </a:extLst>
              </a:tr>
              <a:tr h="4174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学费</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$17,818</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a:t>
                      </a:r>
                      <a:r>
                        <a:rPr 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16,084</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extLst>
                  <a:ext uri="{0D108BD9-81ED-4DB2-BD59-A6C34878D82A}">
                    <a16:rowId xmlns:a16="http://schemas.microsoft.com/office/drawing/2014/main" xmlns="" val="3625654672"/>
                  </a:ext>
                </a:extLst>
              </a:tr>
              <a:tr h="4174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生活费</a:t>
                      </a:r>
                      <a:r>
                        <a:rPr lang="en-US" altLang="zh-CN" sz="1600" b="0" kern="1200" baseline="0">
                          <a:solidFill>
                            <a:schemeClr val="tx1"/>
                          </a:solidFill>
                          <a:latin typeface="Rockwell" panose="02060603020205020403" pitchFamily="18" charset="0"/>
                          <a:ea typeface="SimHei" panose="02010609060101010101" pitchFamily="49" charset="-122"/>
                          <a:cs typeface="Times New Roman" panose="02020603050405020304" pitchFamily="18" charset="0"/>
                        </a:rPr>
                        <a:t>*</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$20,732</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$20,732</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extLst>
                  <a:ext uri="{0D108BD9-81ED-4DB2-BD59-A6C34878D82A}">
                    <a16:rowId xmlns:a16="http://schemas.microsoft.com/office/drawing/2014/main" xmlns="" val="3072930116"/>
                  </a:ext>
                </a:extLst>
              </a:tr>
              <a:tr h="4174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总计</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a:t>
                      </a:r>
                      <a:r>
                        <a:rPr 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38,550</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a:t>
                      </a:r>
                      <a:r>
                        <a:rPr 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rPr>
                        <a:t>36,816</a:t>
                      </a:r>
                      <a:endParaRPr lang="en-US" altLang="en-US" sz="1600" b="0" kern="1200" dirty="0">
                        <a:solidFill>
                          <a:schemeClr val="tx1"/>
                        </a:solidFill>
                        <a:latin typeface="Rockwell" panose="02060603020205020403" pitchFamily="18" charset="0"/>
                        <a:ea typeface="SimHei" panose="02010609060101010101" pitchFamily="49" charset="-122"/>
                        <a:cs typeface="Times New Roman" panose="02020603050405020304" pitchFamily="18" charset="0"/>
                      </a:endParaRPr>
                    </a:p>
                  </a:txBody>
                  <a:tcPr marL="91433" marR="91433" marT="45694" marB="45694" anchor="ctr" horzOverflow="overflow"/>
                </a:tc>
                <a:extLst>
                  <a:ext uri="{0D108BD9-81ED-4DB2-BD59-A6C34878D82A}">
                    <a16:rowId xmlns:a16="http://schemas.microsoft.com/office/drawing/2014/main" xmlns="" val="1533065660"/>
                  </a:ext>
                </a:extLst>
              </a:tr>
            </a:tbl>
          </a:graphicData>
        </a:graphic>
      </p:graphicFrame>
    </p:spTree>
    <p:extLst>
      <p:ext uri="{BB962C8B-B14F-4D97-AF65-F5344CB8AC3E}">
        <p14:creationId xmlns:p14="http://schemas.microsoft.com/office/powerpoint/2010/main" xmlns="" val="712388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52840" y="1105478"/>
            <a:ext cx="4316672" cy="2809417"/>
          </a:xfrm>
          <a:prstGeom prst="rect">
            <a:avLst/>
          </a:prstGeom>
        </p:spPr>
      </p:pic>
      <p:sp>
        <p:nvSpPr>
          <p:cNvPr id="16" name="TextBox 15"/>
          <p:cNvSpPr txBox="1"/>
          <p:nvPr/>
        </p:nvSpPr>
        <p:spPr>
          <a:xfrm>
            <a:off x="1781057" y="3938666"/>
            <a:ext cx="2565276" cy="369332"/>
          </a:xfrm>
          <a:prstGeom prst="rect">
            <a:avLst/>
          </a:prstGeom>
          <a:noFill/>
        </p:spPr>
        <p:txBody>
          <a:bodyPr wrap="square" rtlCol="0">
            <a:spAutoFit/>
          </a:bodyPr>
          <a:lstStyle/>
          <a:p>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国际职业发展培训项目</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7" name="TextBox 16"/>
          <p:cNvSpPr txBox="1"/>
          <p:nvPr/>
        </p:nvSpPr>
        <p:spPr>
          <a:xfrm>
            <a:off x="392688" y="4331769"/>
            <a:ext cx="5342014"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可为教育管理者，政府机构、商业公司以及创业者提供个性化定制培训项目</a:t>
            </a:r>
            <a:endParaRPr lang="en-US" sz="1600" dirty="0">
              <a:latin typeface="Rockwell" panose="02060603020205020403" pitchFamily="18" charset="0"/>
            </a:endParaRPr>
          </a:p>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根据职业发展及个人成长的要求提供有针对性地培训</a:t>
            </a:r>
            <a:endParaRPr lang="en-US" sz="1600" dirty="0">
              <a:latin typeface="Rockwell" panose="02060603020205020403" pitchFamily="18" charset="0"/>
            </a:endParaRPr>
          </a:p>
          <a:p>
            <a:pPr marL="285750" indent="-285750">
              <a:lnSpc>
                <a:spcPct val="150000"/>
              </a:lnSpc>
              <a:buFont typeface="Wingdings" panose="05000000000000000000" pitchFamily="2" charset="2"/>
              <a:buChar char="Ø"/>
            </a:pPr>
            <a:r>
              <a:rPr lang="en-US" altLang="zh-CN" sz="1600" dirty="0">
                <a:latin typeface="Rockwell" panose="02060603020205020403" pitchFamily="18" charset="0"/>
              </a:rPr>
              <a:t>2015</a:t>
            </a:r>
            <a:r>
              <a:rPr lang="zh-CN" altLang="en-US" sz="1600" dirty="0">
                <a:latin typeface="Rockwell" panose="02060603020205020403" pitchFamily="18" charset="0"/>
              </a:rPr>
              <a:t>年以来共提供了</a:t>
            </a:r>
            <a:r>
              <a:rPr lang="en-US" altLang="zh-CN" sz="1600" dirty="0">
                <a:latin typeface="Rockwell" panose="02060603020205020403" pitchFamily="18" charset="0"/>
              </a:rPr>
              <a:t>163</a:t>
            </a:r>
            <a:r>
              <a:rPr lang="zh-CN" altLang="en-US" sz="1600" dirty="0">
                <a:latin typeface="Rockwell" panose="02060603020205020403" pitchFamily="18" charset="0"/>
              </a:rPr>
              <a:t>个定制化的职业发展培训项目</a:t>
            </a:r>
            <a:endParaRPr lang="en-US" sz="1600" dirty="0">
              <a:latin typeface="Rockwell" panose="02060603020205020403" pitchFamily="18" charset="0"/>
            </a:endParaRPr>
          </a:p>
        </p:txBody>
      </p:sp>
      <p:sp>
        <p:nvSpPr>
          <p:cNvPr id="18" name="TextBox 17"/>
          <p:cNvSpPr txBox="1"/>
          <p:nvPr/>
        </p:nvSpPr>
        <p:spPr>
          <a:xfrm>
            <a:off x="7322494" y="3938666"/>
            <a:ext cx="2056327" cy="369332"/>
          </a:xfrm>
          <a:prstGeom prst="rect">
            <a:avLst/>
          </a:prstGeom>
          <a:noFill/>
        </p:spPr>
        <p:txBody>
          <a:bodyPr wrap="square" rtlCol="0">
            <a:spAutoFit/>
          </a:bodyPr>
          <a:lstStyle/>
          <a:p>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国际访问学者项目</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9" name="TextBox 18"/>
          <p:cNvSpPr txBox="1"/>
          <p:nvPr/>
        </p:nvSpPr>
        <p:spPr>
          <a:xfrm>
            <a:off x="5918356" y="4307998"/>
            <a:ext cx="5880956"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项目内容包括课程观摩、座谈、学术会议，以及学术交流等</a:t>
            </a:r>
            <a:endParaRPr lang="en-US" sz="1600" dirty="0">
              <a:latin typeface="Rockwell" panose="02060603020205020403" pitchFamily="18" charset="0"/>
            </a:endParaRPr>
          </a:p>
          <a:p>
            <a:pPr marL="285750" indent="-285750">
              <a:lnSpc>
                <a:spcPct val="150000"/>
              </a:lnSpc>
              <a:buFont typeface="Wingdings" panose="05000000000000000000" pitchFamily="2" charset="2"/>
              <a:buChar char="Ø"/>
            </a:pPr>
            <a:r>
              <a:rPr lang="zh-CN" altLang="en-US" sz="1600" dirty="0">
                <a:latin typeface="Rockwell" panose="02060603020205020403" pitchFamily="18" charset="0"/>
              </a:rPr>
              <a:t>协助办理国际访问学者签证等相关手续</a:t>
            </a:r>
            <a:endParaRPr lang="en-US" sz="1600" dirty="0">
              <a:latin typeface="Rockwell" panose="02060603020205020403" pitchFamily="18" charset="0"/>
            </a:endParaRPr>
          </a:p>
          <a:p>
            <a:pPr marL="285750" indent="-285750">
              <a:lnSpc>
                <a:spcPct val="150000"/>
              </a:lnSpc>
              <a:buFont typeface="Wingdings" panose="05000000000000000000" pitchFamily="2" charset="2"/>
              <a:buChar char="Ø"/>
            </a:pPr>
            <a:r>
              <a:rPr lang="en-US" altLang="zh-CN" sz="1600" dirty="0">
                <a:latin typeface="Rockwell" panose="02060603020205020403" pitchFamily="18" charset="0"/>
              </a:rPr>
              <a:t>2015</a:t>
            </a:r>
            <a:r>
              <a:rPr lang="zh-CN" altLang="en-US" sz="1600" dirty="0">
                <a:latin typeface="Rockwell" panose="02060603020205020403" pitchFamily="18" charset="0"/>
              </a:rPr>
              <a:t>年以来共接待并安排了</a:t>
            </a:r>
            <a:r>
              <a:rPr lang="en-US" altLang="zh-CN" sz="1600" dirty="0">
                <a:latin typeface="Rockwell" panose="02060603020205020403" pitchFamily="18" charset="0"/>
              </a:rPr>
              <a:t>128</a:t>
            </a:r>
            <a:r>
              <a:rPr lang="zh-CN" altLang="en-US" sz="1600" dirty="0">
                <a:latin typeface="Rockwell" panose="02060603020205020403" pitchFamily="18" charset="0"/>
              </a:rPr>
              <a:t>位国际访问学者来我校交流并开展学术对接</a:t>
            </a:r>
            <a:endParaRPr lang="en-US" sz="1600" dirty="0">
              <a:latin typeface="Rockwell" panose="02060603020205020403" pitchFamily="18" charset="0"/>
            </a:endParaRPr>
          </a:p>
        </p:txBody>
      </p:sp>
      <p:pic>
        <p:nvPicPr>
          <p:cNvPr id="20" name="Picture 1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192323" y="1105479"/>
            <a:ext cx="4316671" cy="2820398"/>
          </a:xfrm>
          <a:prstGeom prst="rect">
            <a:avLst/>
          </a:prstGeom>
        </p:spPr>
      </p:pic>
      <p:sp>
        <p:nvSpPr>
          <p:cNvPr id="30" name="TextBox 29"/>
          <p:cNvSpPr txBox="1"/>
          <p:nvPr/>
        </p:nvSpPr>
        <p:spPr>
          <a:xfrm>
            <a:off x="481129" y="382089"/>
            <a:ext cx="11318183"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教育管理者</a:t>
            </a:r>
            <a:r>
              <a:rPr lang="en-US" altLang="zh-CN" sz="2800" b="1" dirty="0">
                <a:solidFill>
                  <a:srgbClr val="008717"/>
                </a:solidFill>
                <a:ea typeface="SimHei" panose="02010609060101010101" pitchFamily="49" charset="-122"/>
                <a:cs typeface="Times New Roman" panose="02020603050405020304" pitchFamily="18" charset="0"/>
              </a:rPr>
              <a:t>/</a:t>
            </a:r>
            <a:r>
              <a:rPr lang="zh-CN" altLang="en-US" sz="2800" b="1" dirty="0">
                <a:solidFill>
                  <a:srgbClr val="008717"/>
                </a:solidFill>
                <a:ea typeface="SimHei" panose="02010609060101010101" pitchFamily="49" charset="-122"/>
                <a:cs typeface="Times New Roman" panose="02020603050405020304" pitchFamily="18" charset="0"/>
              </a:rPr>
              <a:t>专业人士</a:t>
            </a:r>
            <a:r>
              <a:rPr lang="en-US" altLang="zh-CN" sz="2800" b="1" dirty="0">
                <a:solidFill>
                  <a:srgbClr val="008717"/>
                </a:solidFill>
                <a:ea typeface="SimHei" panose="02010609060101010101" pitchFamily="49" charset="-122"/>
                <a:cs typeface="Times New Roman" panose="02020603050405020304" pitchFamily="18" charset="0"/>
              </a:rPr>
              <a:t>/</a:t>
            </a:r>
            <a:r>
              <a:rPr lang="zh-CN" altLang="en-US" sz="2800" b="1" dirty="0">
                <a:solidFill>
                  <a:srgbClr val="008717"/>
                </a:solidFill>
                <a:ea typeface="SimHei" panose="02010609060101010101" pitchFamily="49" charset="-122"/>
                <a:cs typeface="Times New Roman" panose="02020603050405020304" pitchFamily="18" charset="0"/>
              </a:rPr>
              <a:t>国际访问学者</a:t>
            </a:r>
            <a:endParaRPr lang="en-US" sz="2800" b="1" dirty="0">
              <a:solidFill>
                <a:srgbClr val="008717"/>
              </a:solidFill>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178785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822" y="1384188"/>
            <a:ext cx="4997003" cy="1372683"/>
          </a:xfrm>
          <a:prstGeom prst="rect">
            <a:avLst/>
          </a:prstGeom>
        </p:spPr>
        <p:txBody>
          <a:bodyPr wrap="square">
            <a:spAutoFit/>
          </a:bodyPr>
          <a:lstStyle/>
          <a:p>
            <a:pPr marL="285750" indent="-285750">
              <a:lnSpc>
                <a:spcPct val="13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无需被大学学位项目正式录取即可参加</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与美国学生共同学习，可选择学习一学期或一学年</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获得大学正式学分（</a:t>
            </a:r>
            <a:r>
              <a:rPr lang="en-US" altLang="zh-CN" sz="1600" dirty="0">
                <a:latin typeface="Rockwell" panose="02060603020205020403" pitchFamily="18" charset="0"/>
                <a:ea typeface="SimHei" panose="02010609060101010101" pitchFamily="49" charset="-122"/>
                <a:cs typeface="Times New Roman" panose="02020603050405020304" pitchFamily="18" charset="0"/>
              </a:rPr>
              <a:t>3</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学分</a:t>
            </a:r>
            <a:r>
              <a:rPr lang="en-US" altLang="zh-CN" sz="1600" dirty="0">
                <a:latin typeface="Rockwell" panose="02060603020205020403" pitchFamily="18" charset="0"/>
                <a:ea typeface="SimHei" panose="02010609060101010101" pitchFamily="49" charset="-122"/>
                <a:cs typeface="Times New Roman" panose="02020603050405020304" pitchFamily="18" charset="0"/>
              </a:rPr>
              <a:t>/</a:t>
            </a:r>
            <a:r>
              <a:rPr lang="zh-CN" altLang="en-US" sz="1600" dirty="0">
                <a:latin typeface="Rockwell" panose="02060603020205020403" pitchFamily="18" charset="0"/>
                <a:ea typeface="SimHei" panose="02010609060101010101" pitchFamily="49" charset="-122"/>
                <a:cs typeface="Times New Roman" panose="02020603050405020304" pitchFamily="18" charset="0"/>
              </a:rPr>
              <a:t>课）和成绩单，学分还可以转回母校</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622817" y="2806116"/>
            <a:ext cx="2860585" cy="328098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56822" y="2806116"/>
            <a:ext cx="6195499" cy="3280880"/>
          </a:xfrm>
          <a:prstGeom prst="rect">
            <a:avLst/>
          </a:prstGeom>
        </p:spPr>
      </p:pic>
      <p:sp>
        <p:nvSpPr>
          <p:cNvPr id="10" name="TextBox 9"/>
          <p:cNvSpPr txBox="1"/>
          <p:nvPr/>
        </p:nvSpPr>
        <p:spPr>
          <a:xfrm>
            <a:off x="481129" y="382089"/>
            <a:ext cx="10656771" cy="523220"/>
          </a:xfrm>
          <a:prstGeom prst="rect">
            <a:avLst/>
          </a:prstGeom>
          <a:noFill/>
        </p:spPr>
        <p:txBody>
          <a:bodyPr wrap="square" rtlCol="0">
            <a:spAutoFit/>
          </a:bodyPr>
          <a:lstStyle/>
          <a:p>
            <a:r>
              <a:rPr lang="zh-CN" altLang="en-US" sz="2800" b="1" dirty="0" smtClean="0">
                <a:solidFill>
                  <a:srgbClr val="008717"/>
                </a:solidFill>
                <a:ea typeface="SimHei" panose="02010609060101010101" pitchFamily="49" charset="-122"/>
                <a:cs typeface="Times New Roman" panose="02020603050405020304" pitchFamily="18" charset="0"/>
              </a:rPr>
              <a:t>美国</a:t>
            </a:r>
            <a:r>
              <a:rPr lang="zh-CN" altLang="en-US" sz="2800" b="1" dirty="0">
                <a:solidFill>
                  <a:srgbClr val="008717"/>
                </a:solidFill>
                <a:ea typeface="SimHei" panose="02010609060101010101" pitchFamily="49" charset="-122"/>
                <a:cs typeface="Times New Roman" panose="02020603050405020304" pitchFamily="18" charset="0"/>
              </a:rPr>
              <a:t>学期项目</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5" name="TextBox 4"/>
          <p:cNvSpPr txBox="1"/>
          <p:nvPr/>
        </p:nvSpPr>
        <p:spPr>
          <a:xfrm>
            <a:off x="4702030" y="930314"/>
            <a:ext cx="1903589" cy="430887"/>
          </a:xfrm>
          <a:prstGeom prst="rect">
            <a:avLst/>
          </a:prstGeom>
          <a:noFill/>
        </p:spPr>
        <p:txBody>
          <a:bodyPr wrap="square" rtlCol="0">
            <a:spAutoFit/>
          </a:bodyPr>
          <a:lstStyle/>
          <a:p>
            <a:r>
              <a:rPr lang="zh-CN" altLang="en-US" sz="2200"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美国学期项目</a:t>
            </a:r>
            <a:endParaRPr lang="en-US" sz="2200"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6" name="Rectangle 5"/>
          <p:cNvSpPr/>
          <p:nvPr/>
        </p:nvSpPr>
        <p:spPr>
          <a:xfrm>
            <a:off x="6241188" y="1384188"/>
            <a:ext cx="5331854" cy="1372683"/>
          </a:xfrm>
          <a:prstGeom prst="rect">
            <a:avLst/>
          </a:prstGeom>
        </p:spPr>
        <p:txBody>
          <a:bodyPr wrap="square">
            <a:spAutoFit/>
          </a:bodyPr>
          <a:lstStyle/>
          <a:p>
            <a:pPr marL="285750" indent="-285750">
              <a:lnSpc>
                <a:spcPct val="130000"/>
              </a:lnSpc>
              <a:buFont typeface="Wingdings" panose="05000000000000000000" pitchFamily="2" charset="2"/>
              <a:buChar char="§"/>
            </a:pPr>
            <a:r>
              <a:rPr lang="en-US" altLang="zh-CN" sz="1600" dirty="0">
                <a:latin typeface="Rockwell" panose="02060603020205020403" pitchFamily="18" charset="0"/>
                <a:ea typeface="SimHei" panose="02010609060101010101" pitchFamily="49" charset="-122"/>
                <a:cs typeface="Times New Roman" panose="02020603050405020304" pitchFamily="18" charset="0"/>
              </a:rPr>
              <a:t>2021</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年秋季课程时间：</a:t>
            </a:r>
            <a:r>
              <a:rPr lang="en-US" altLang="zh-CN" sz="1600" dirty="0">
                <a:latin typeface="Rockwell" panose="02060603020205020403" pitchFamily="18" charset="0"/>
                <a:ea typeface="SimHei" panose="02010609060101010101" pitchFamily="49" charset="-122"/>
                <a:cs typeface="Times New Roman" panose="02020603050405020304" pitchFamily="18" charset="0"/>
              </a:rPr>
              <a:t>2021</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年</a:t>
            </a:r>
            <a:r>
              <a:rPr lang="en-US" altLang="zh-CN" sz="1600" dirty="0">
                <a:latin typeface="Rockwell" panose="02060603020205020403" pitchFamily="18" charset="0"/>
                <a:ea typeface="SimHei" panose="02010609060101010101" pitchFamily="49" charset="-122"/>
                <a:cs typeface="Times New Roman" panose="02020603050405020304" pitchFamily="18" charset="0"/>
              </a:rPr>
              <a:t>8</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月</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19</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日至</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12</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月</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12</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日</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Wingdings" panose="05000000000000000000" pitchFamily="2" charset="2"/>
              <a:buChar char="§"/>
            </a:pPr>
            <a:r>
              <a:rPr lang="en-US" altLang="zh-CN" sz="1600" dirty="0">
                <a:latin typeface="Rockwell" panose="02060603020205020403" pitchFamily="18" charset="0"/>
                <a:ea typeface="SimHei" panose="02010609060101010101" pitchFamily="49" charset="-122"/>
                <a:cs typeface="Times New Roman" panose="02020603050405020304" pitchFamily="18" charset="0"/>
              </a:rPr>
              <a:t>2022</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年春季课程时间：</a:t>
            </a:r>
            <a:r>
              <a:rPr lang="en-US" altLang="zh-CN" sz="1600" dirty="0">
                <a:latin typeface="Rockwell" panose="02060603020205020403" pitchFamily="18" charset="0"/>
                <a:ea typeface="SimHei" panose="02010609060101010101" pitchFamily="49" charset="-122"/>
                <a:cs typeface="Times New Roman" panose="02020603050405020304" pitchFamily="18" charset="0"/>
              </a:rPr>
              <a:t>2022</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年</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月</a:t>
            </a:r>
            <a:r>
              <a:rPr lang="en-US" altLang="zh-CN" sz="1600" dirty="0">
                <a:latin typeface="Rockwell" panose="02060603020205020403" pitchFamily="18" charset="0"/>
                <a:ea typeface="SimHei" panose="02010609060101010101" pitchFamily="49" charset="-122"/>
                <a:cs typeface="Times New Roman" panose="02020603050405020304" pitchFamily="18" charset="0"/>
              </a:rPr>
              <a:t>22</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日至</a:t>
            </a:r>
            <a:r>
              <a:rPr lang="en-US" altLang="zh-CN" sz="1600" dirty="0">
                <a:latin typeface="Rockwell" panose="02060603020205020403" pitchFamily="18" charset="0"/>
                <a:ea typeface="SimHei" panose="02010609060101010101" pitchFamily="49" charset="-122"/>
                <a:cs typeface="Times New Roman" panose="02020603050405020304" pitchFamily="18" charset="0"/>
              </a:rPr>
              <a:t>5</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月</a:t>
            </a:r>
            <a:r>
              <a:rPr lang="en-US" altLang="zh-CN" sz="1600" dirty="0">
                <a:latin typeface="Rockwell" panose="02060603020205020403" pitchFamily="18" charset="0"/>
                <a:ea typeface="SimHei" panose="02010609060101010101" pitchFamily="49" charset="-122"/>
                <a:cs typeface="Times New Roman" panose="02020603050405020304" pitchFamily="18" charset="0"/>
              </a:rPr>
              <a:t>20</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日</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学费：</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1475</a:t>
            </a:r>
            <a:r>
              <a:rPr lang="zh-CN" altLang="en-US" sz="1600" dirty="0">
                <a:latin typeface="Rockwell" panose="02060603020205020403" pitchFamily="18" charset="0"/>
                <a:ea typeface="SimHei" panose="02010609060101010101" pitchFamily="49" charset="-122"/>
                <a:cs typeface="Times New Roman" panose="02020603050405020304" pitchFamily="18" charset="0"/>
              </a:rPr>
              <a:t>美元</a:t>
            </a:r>
            <a:r>
              <a:rPr lang="en-US" altLang="zh-CN" sz="1600" dirty="0">
                <a:latin typeface="Rockwell" panose="02060603020205020403" pitchFamily="18" charset="0"/>
                <a:ea typeface="SimHei" panose="02010609060101010101" pitchFamily="49" charset="-122"/>
                <a:cs typeface="Times New Roman" panose="02020603050405020304" pitchFamily="18" charset="0"/>
              </a:rPr>
              <a:t>/</a:t>
            </a:r>
            <a:r>
              <a:rPr lang="zh-CN" altLang="en-US" sz="1600" dirty="0">
                <a:latin typeface="Rockwell" panose="02060603020205020403" pitchFamily="18" charset="0"/>
                <a:ea typeface="SimHei" panose="02010609060101010101" pitchFamily="49" charset="-122"/>
                <a:cs typeface="Times New Roman" panose="02020603050405020304" pitchFamily="18" charset="0"/>
              </a:rPr>
              <a:t>课</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3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授课方式：网上授课（</a:t>
            </a:r>
            <a:r>
              <a:rPr lang="en-US" altLang="zh-CN" sz="1600" dirty="0">
                <a:latin typeface="Rockwell" panose="02060603020205020403" pitchFamily="18" charset="0"/>
                <a:ea typeface="SimHei" panose="02010609060101010101" pitchFamily="49" charset="-122"/>
                <a:cs typeface="Times New Roman" panose="02020603050405020304" pitchFamily="18" charset="0"/>
              </a:rPr>
              <a:t>2022</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年春季授课方式待定）</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128554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大学概况</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4" name="TextBox 13"/>
          <p:cNvSpPr txBox="1"/>
          <p:nvPr/>
        </p:nvSpPr>
        <p:spPr>
          <a:xfrm>
            <a:off x="647384" y="857581"/>
            <a:ext cx="8944318" cy="341632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dirty="0">
                <a:latin typeface="Rockwell" panose="02060603020205020403" pitchFamily="18" charset="0"/>
                <a:ea typeface="SimHei" panose="02010609060101010101" pitchFamily="49" charset="-122"/>
                <a:cs typeface="Arial" panose="020B0604020202020204" pitchFamily="34" charset="0"/>
              </a:rPr>
              <a:t>美国加州州立大学系统</a:t>
            </a:r>
            <a:r>
              <a:rPr lang="en-US" altLang="zh-CN" dirty="0">
                <a:latin typeface="Rockwell" panose="02060603020205020403" pitchFamily="18" charset="0"/>
                <a:ea typeface="SimHei" panose="02010609060101010101" pitchFamily="49" charset="-122"/>
                <a:cs typeface="Arial" panose="020B0604020202020204" pitchFamily="34" charset="0"/>
              </a:rPr>
              <a:t>23</a:t>
            </a:r>
            <a:r>
              <a:rPr lang="zh-CN" altLang="en-US" dirty="0">
                <a:latin typeface="Rockwell" panose="02060603020205020403" pitchFamily="18" charset="0"/>
                <a:ea typeface="SimHei" panose="02010609060101010101" pitchFamily="49" charset="-122"/>
                <a:cs typeface="Arial" panose="020B0604020202020204" pitchFamily="34" charset="0"/>
              </a:rPr>
              <a:t>所大学之一</a:t>
            </a:r>
            <a:r>
              <a:rPr lang="en-US" altLang="zh-CN" b="1" dirty="0">
                <a:latin typeface="Rockwell" panose="02060603020205020403" pitchFamily="18" charset="0"/>
                <a:ea typeface="SimHei" panose="02010609060101010101" pitchFamily="49" charset="-122"/>
                <a:cs typeface="Arial" panose="020B0604020202020204" pitchFamily="34" charset="0"/>
              </a:rPr>
              <a:t> </a:t>
            </a:r>
          </a:p>
          <a:p>
            <a:pPr marL="457200" indent="-457200">
              <a:lnSpc>
                <a:spcPct val="150000"/>
              </a:lnSpc>
              <a:buFont typeface="Arial" panose="020B0604020202020204" pitchFamily="34" charset="0"/>
              <a:buChar char="•"/>
            </a:pPr>
            <a:r>
              <a:rPr lang="en-US" altLang="zh-CN" dirty="0">
                <a:latin typeface="Rockwell" panose="02060603020205020403" pitchFamily="18" charset="0"/>
                <a:ea typeface="SimHei" panose="02010609060101010101" pitchFamily="49" charset="-122"/>
                <a:cs typeface="Arial" panose="020B0604020202020204" pitchFamily="34" charset="0"/>
              </a:rPr>
              <a:t>27,000</a:t>
            </a:r>
            <a:r>
              <a:rPr lang="zh-CN" altLang="en-US" dirty="0">
                <a:latin typeface="Rockwell" panose="02060603020205020403" pitchFamily="18" charset="0"/>
                <a:ea typeface="SimHei" panose="02010609060101010101" pitchFamily="49" charset="-122"/>
                <a:cs typeface="Arial" panose="020B0604020202020204" pitchFamily="34" charset="0"/>
              </a:rPr>
              <a:t>多名学生</a:t>
            </a:r>
            <a:endParaRPr lang="en-US" dirty="0">
              <a:latin typeface="Rockwell" panose="02060603020205020403" pitchFamily="18" charset="0"/>
              <a:ea typeface="SimHei" panose="02010609060101010101" pitchFamily="49" charset="-122"/>
              <a:cs typeface="Arial" panose="020B0604020202020204" pitchFamily="34" charset="0"/>
            </a:endParaRPr>
          </a:p>
          <a:p>
            <a:pPr marL="457200" indent="-457200">
              <a:lnSpc>
                <a:spcPct val="150000"/>
              </a:lnSpc>
              <a:buFont typeface="Arial" panose="020B0604020202020204" pitchFamily="34" charset="0"/>
              <a:buChar char="•"/>
            </a:pPr>
            <a:r>
              <a:rPr lang="en-US" dirty="0" smtClean="0">
                <a:latin typeface="Rockwell" panose="02060603020205020403" pitchFamily="18" charset="0"/>
                <a:ea typeface="SimHei" panose="02010609060101010101" pitchFamily="49" charset="-122"/>
                <a:cs typeface="Arial" panose="020B0604020202020204" pitchFamily="34" charset="0"/>
              </a:rPr>
              <a:t>1,400</a:t>
            </a:r>
            <a:r>
              <a:rPr lang="zh-CN" altLang="en-US" dirty="0">
                <a:latin typeface="Rockwell" panose="02060603020205020403" pitchFamily="18" charset="0"/>
                <a:ea typeface="SimHei" panose="02010609060101010101" pitchFamily="49" charset="-122"/>
                <a:cs typeface="Arial" panose="020B0604020202020204" pitchFamily="34" charset="0"/>
              </a:rPr>
              <a:t>多名教授，</a:t>
            </a:r>
            <a:r>
              <a:rPr lang="en-US" altLang="zh-CN" dirty="0" smtClean="0">
                <a:latin typeface="Rockwell" panose="02060603020205020403" pitchFamily="18" charset="0"/>
                <a:ea typeface="SimHei" panose="02010609060101010101" pitchFamily="49" charset="-122"/>
                <a:cs typeface="Arial" panose="020B0604020202020204" pitchFamily="34" charset="0"/>
              </a:rPr>
              <a:t>1,200</a:t>
            </a:r>
            <a:r>
              <a:rPr lang="zh-CN" altLang="en-US" dirty="0">
                <a:latin typeface="Rockwell" panose="02060603020205020403" pitchFamily="18" charset="0"/>
                <a:ea typeface="SimHei" panose="02010609060101010101" pitchFamily="49" charset="-122"/>
                <a:cs typeface="Arial" panose="020B0604020202020204" pitchFamily="34" charset="0"/>
              </a:rPr>
              <a:t>多名员工</a:t>
            </a:r>
            <a:endParaRPr lang="en-US" altLang="zh-CN" dirty="0">
              <a:latin typeface="Rockwell" panose="02060603020205020403" pitchFamily="18" charset="0"/>
              <a:ea typeface="SimHei" panose="02010609060101010101" pitchFamily="49" charset="-122"/>
              <a:cs typeface="Arial" panose="020B0604020202020204" pitchFamily="34" charset="0"/>
            </a:endParaRPr>
          </a:p>
          <a:p>
            <a:pPr marL="457200" indent="-457200">
              <a:lnSpc>
                <a:spcPct val="150000"/>
              </a:lnSpc>
              <a:buFont typeface="Arial" panose="020B0604020202020204" pitchFamily="34" charset="0"/>
              <a:buChar char="•"/>
            </a:pPr>
            <a:r>
              <a:rPr lang="zh-CN" altLang="en-US" dirty="0">
                <a:latin typeface="Rockwell" panose="02060603020205020403" pitchFamily="18" charset="0"/>
                <a:ea typeface="SimHei" panose="02010609060101010101" pitchFamily="49" charset="-122"/>
                <a:cs typeface="Arial" panose="020B0604020202020204" pitchFamily="34" charset="0"/>
              </a:rPr>
              <a:t>九大学院提供</a:t>
            </a:r>
            <a:r>
              <a:rPr lang="en-US" altLang="zh-CN" dirty="0">
                <a:latin typeface="Rockwell" panose="02060603020205020403" pitchFamily="18" charset="0"/>
                <a:ea typeface="SimHei" panose="02010609060101010101" pitchFamily="49" charset="-122"/>
                <a:cs typeface="Arial" panose="020B0604020202020204" pitchFamily="34" charset="0"/>
              </a:rPr>
              <a:t>80</a:t>
            </a:r>
            <a:r>
              <a:rPr lang="zh-CN" altLang="en-US" dirty="0">
                <a:latin typeface="Rockwell" panose="02060603020205020403" pitchFamily="18" charset="0"/>
                <a:ea typeface="SimHei" panose="02010609060101010101" pitchFamily="49" charset="-122"/>
                <a:cs typeface="Arial" panose="020B0604020202020204" pitchFamily="34" charset="0"/>
              </a:rPr>
              <a:t>多个学位项目</a:t>
            </a:r>
            <a:endParaRPr lang="en-US" altLang="zh-CN" dirty="0">
              <a:latin typeface="Rockwell" panose="02060603020205020403" pitchFamily="18" charset="0"/>
              <a:ea typeface="SimHei" panose="02010609060101010101" pitchFamily="49" charset="-122"/>
              <a:cs typeface="Arial" panose="020B0604020202020204" pitchFamily="34" charset="0"/>
            </a:endParaRPr>
          </a:p>
          <a:p>
            <a:pPr marL="457200" indent="-457200">
              <a:lnSpc>
                <a:spcPct val="150000"/>
              </a:lnSpc>
              <a:buFont typeface="Arial" panose="020B0604020202020204" pitchFamily="34" charset="0"/>
              <a:buChar char="•"/>
            </a:pPr>
            <a:r>
              <a:rPr lang="zh-CN" altLang="en-US" dirty="0">
                <a:latin typeface="Rockwell" panose="02060603020205020403" pitchFamily="18" charset="0"/>
                <a:ea typeface="SimHei" panose="02010609060101010101" pitchFamily="49" charset="-122"/>
                <a:cs typeface="Arial" panose="020B0604020202020204" pitchFamily="34" charset="0"/>
              </a:rPr>
              <a:t>教学理念：知行合一</a:t>
            </a:r>
            <a:r>
              <a:rPr lang="zh-CN" altLang="en-US" b="1" dirty="0">
                <a:latin typeface="Rockwell" panose="02060603020205020403" pitchFamily="18" charset="0"/>
                <a:ea typeface="SimHei" panose="02010609060101010101" pitchFamily="49" charset="-122"/>
                <a:cs typeface="Arial" panose="020B0604020202020204" pitchFamily="34" charset="0"/>
              </a:rPr>
              <a:t>（</a:t>
            </a:r>
            <a:r>
              <a:rPr lang="en-US" altLang="zh-CN" b="1" dirty="0">
                <a:latin typeface="Rockwell" panose="02060603020205020403" pitchFamily="18" charset="0"/>
                <a:ea typeface="SimHei" panose="02010609060101010101" pitchFamily="49" charset="-122"/>
                <a:cs typeface="Arial" panose="020B0604020202020204" pitchFamily="34" charset="0"/>
              </a:rPr>
              <a:t>Learn by Doing</a:t>
            </a:r>
            <a:r>
              <a:rPr lang="zh-CN" altLang="en-US" b="1" dirty="0">
                <a:latin typeface="Rockwell" panose="02060603020205020403" pitchFamily="18" charset="0"/>
                <a:ea typeface="SimHei" panose="02010609060101010101" pitchFamily="49" charset="-122"/>
                <a:cs typeface="Arial" panose="020B0604020202020204" pitchFamily="34" charset="0"/>
              </a:rPr>
              <a:t>）</a:t>
            </a:r>
            <a:endParaRPr lang="en-US" altLang="zh-CN" b="1" dirty="0">
              <a:latin typeface="Rockwell" panose="02060603020205020403" pitchFamily="18" charset="0"/>
              <a:ea typeface="SimHei" panose="02010609060101010101" pitchFamily="49" charset="-122"/>
              <a:cs typeface="Arial" panose="020B0604020202020204" pitchFamily="34" charset="0"/>
            </a:endParaRPr>
          </a:p>
          <a:p>
            <a:pPr marL="457200" indent="-457200">
              <a:lnSpc>
                <a:spcPct val="150000"/>
              </a:lnSpc>
              <a:buFont typeface="Arial" panose="020B0604020202020204" pitchFamily="34" charset="0"/>
              <a:buChar char="•"/>
            </a:pPr>
            <a:r>
              <a:rPr lang="zh-CN" altLang="en-US" dirty="0">
                <a:latin typeface="Rockwell" panose="02060603020205020403" pitchFamily="18" charset="0"/>
                <a:ea typeface="SimHei" panose="02010609060101010101" pitchFamily="49" charset="-122"/>
                <a:cs typeface="Arial" panose="020B0604020202020204" pitchFamily="34" charset="0"/>
              </a:rPr>
              <a:t>大学占地面积：</a:t>
            </a:r>
            <a:r>
              <a:rPr lang="en-US" altLang="zh-CN" dirty="0">
                <a:latin typeface="Rockwell" panose="02060603020205020403" pitchFamily="18" charset="0"/>
                <a:ea typeface="SimHei" panose="02010609060101010101" pitchFamily="49" charset="-122"/>
                <a:cs typeface="Arial" panose="020B0604020202020204" pitchFamily="34" charset="0"/>
              </a:rPr>
              <a:t>10605</a:t>
            </a:r>
            <a:r>
              <a:rPr lang="zh-CN" altLang="en-US" dirty="0">
                <a:latin typeface="Rockwell" panose="02060603020205020403" pitchFamily="18" charset="0"/>
                <a:ea typeface="SimHei" panose="02010609060101010101" pitchFamily="49" charset="-122"/>
                <a:cs typeface="Arial" panose="020B0604020202020204" pitchFamily="34" charset="0"/>
              </a:rPr>
              <a:t>亩</a:t>
            </a:r>
            <a:endParaRPr lang="en-US" altLang="zh-CN" dirty="0">
              <a:latin typeface="Rockwell" panose="02060603020205020403" pitchFamily="18" charset="0"/>
              <a:ea typeface="SimHei" panose="02010609060101010101" pitchFamily="49" charset="-122"/>
              <a:cs typeface="Arial" panose="020B0604020202020204" pitchFamily="34" charset="0"/>
            </a:endParaRPr>
          </a:p>
          <a:p>
            <a:pPr marL="457200" indent="-457200">
              <a:lnSpc>
                <a:spcPct val="150000"/>
              </a:lnSpc>
              <a:buFont typeface="Arial" panose="020B0604020202020204" pitchFamily="34" charset="0"/>
              <a:buChar char="•"/>
            </a:pPr>
            <a:r>
              <a:rPr lang="zh-CN" altLang="en-US" dirty="0">
                <a:latin typeface="Rockwell" panose="02060603020205020403" pitchFamily="18" charset="0"/>
                <a:ea typeface="SimHei" panose="02010609060101010101" pitchFamily="49" charset="-122"/>
                <a:cs typeface="Arial" panose="020B0604020202020204" pitchFamily="34" charset="0"/>
              </a:rPr>
              <a:t>全美七大理工大学之一</a:t>
            </a:r>
            <a:endParaRPr lang="en-US" altLang="zh-CN" dirty="0">
              <a:latin typeface="Rockwell" panose="02060603020205020403" pitchFamily="18" charset="0"/>
              <a:ea typeface="SimHei" panose="02010609060101010101" pitchFamily="49" charset="-122"/>
              <a:cs typeface="Arial" panose="020B0604020202020204" pitchFamily="34" charset="0"/>
            </a:endParaRPr>
          </a:p>
          <a:p>
            <a:pPr marL="457200" indent="-457200">
              <a:lnSpc>
                <a:spcPct val="150000"/>
              </a:lnSpc>
              <a:buFont typeface="Arial" panose="020B0604020202020204" pitchFamily="34" charset="0"/>
              <a:buChar char="•"/>
            </a:pPr>
            <a:r>
              <a:rPr lang="en-US" altLang="zh-CN" dirty="0">
                <a:latin typeface="Rockwell" panose="02060603020205020403" pitchFamily="18" charset="0"/>
                <a:ea typeface="SimHei" panose="02010609060101010101" pitchFamily="49" charset="-122"/>
                <a:cs typeface="Arial" panose="020B0604020202020204" pitchFamily="34" charset="0"/>
              </a:rPr>
              <a:t>www.cpp.edu</a:t>
            </a:r>
          </a:p>
        </p:txBody>
      </p:sp>
      <p:pic>
        <p:nvPicPr>
          <p:cNvPr id="38" name="Picture 3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954122" y="4116877"/>
            <a:ext cx="3087362" cy="2046326"/>
          </a:xfrm>
          <a:prstGeom prst="rect">
            <a:avLst/>
          </a:prstGeom>
        </p:spPr>
      </p:pic>
      <p:pic>
        <p:nvPicPr>
          <p:cNvPr id="9" name="Picture 3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408051" y="905309"/>
            <a:ext cx="4633433" cy="3071073"/>
          </a:xfrm>
          <a:prstGeom prst="rect">
            <a:avLst/>
          </a:prstGeom>
        </p:spPr>
      </p:pic>
      <p:pic>
        <p:nvPicPr>
          <p:cNvPr id="10" name="Picture 3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329233" y="4116878"/>
            <a:ext cx="4365493" cy="2046325"/>
          </a:xfrm>
          <a:prstGeom prst="rect">
            <a:avLst/>
          </a:prstGeom>
        </p:spPr>
      </p:pic>
    </p:spTree>
    <p:extLst>
      <p:ext uri="{BB962C8B-B14F-4D97-AF65-F5344CB8AC3E}">
        <p14:creationId xmlns:p14="http://schemas.microsoft.com/office/powerpoint/2010/main" xmlns="" val="714814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86169" y="352258"/>
            <a:ext cx="10656771" cy="523220"/>
          </a:xfrm>
          <a:prstGeom prst="rect">
            <a:avLst/>
          </a:prstGeom>
          <a:noFill/>
        </p:spPr>
        <p:txBody>
          <a:bodyPr wrap="square" rtlCol="0">
            <a:spAutoFit/>
          </a:bodyPr>
          <a:lstStyle/>
          <a:p>
            <a:r>
              <a:rPr lang="zh-CN" altLang="en-US" sz="2800" b="1" dirty="0" smtClean="0">
                <a:solidFill>
                  <a:srgbClr val="008717"/>
                </a:solidFill>
                <a:ea typeface="SimHei" panose="02010609060101010101" pitchFamily="49" charset="-122"/>
                <a:cs typeface="Times New Roman" panose="02020603050405020304" pitchFamily="18" charset="0"/>
              </a:rPr>
              <a:t>硕士</a:t>
            </a:r>
            <a:r>
              <a:rPr lang="zh-CN" altLang="en-US" sz="2800" b="1" dirty="0">
                <a:solidFill>
                  <a:srgbClr val="008717"/>
                </a:solidFill>
                <a:ea typeface="SimHei" panose="02010609060101010101" pitchFamily="49" charset="-122"/>
                <a:cs typeface="Times New Roman" panose="02020603050405020304" pitchFamily="18" charset="0"/>
              </a:rPr>
              <a:t>预科项目</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9" name="Rectangle 8"/>
          <p:cNvSpPr/>
          <p:nvPr/>
        </p:nvSpPr>
        <p:spPr>
          <a:xfrm>
            <a:off x="643414" y="1065347"/>
            <a:ext cx="6614729" cy="1274195"/>
          </a:xfrm>
          <a:prstGeom prst="rect">
            <a:avLst/>
          </a:prstGeom>
        </p:spPr>
        <p:txBody>
          <a:bodyPr wrap="square">
            <a:spAutoFit/>
          </a:bodyPr>
          <a:lstStyle/>
          <a:p>
            <a:pPr marL="285750" indent="-285750">
              <a:lnSpc>
                <a:spcPct val="12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每门硕士预科项目包含</a:t>
            </a:r>
            <a:r>
              <a:rPr lang="en-US" altLang="zh-CN" sz="1600" dirty="0">
                <a:latin typeface="Rockwell" panose="02060603020205020403" pitchFamily="18" charset="0"/>
                <a:ea typeface="SimHei" panose="02010609060101010101" pitchFamily="49" charset="-122"/>
                <a:cs typeface="Times New Roman" panose="02020603050405020304" pitchFamily="18" charset="0"/>
              </a:rPr>
              <a:t>3</a:t>
            </a:r>
            <a:r>
              <a:rPr lang="zh-CN" altLang="en-US" sz="1600" dirty="0">
                <a:latin typeface="Rockwell" panose="02060603020205020403" pitchFamily="18" charset="0"/>
                <a:ea typeface="SimHei" panose="02010609060101010101" pitchFamily="49" charset="-122"/>
                <a:cs typeface="Times New Roman" panose="02020603050405020304" pitchFamily="18" charset="0"/>
              </a:rPr>
              <a:t>至</a:t>
            </a:r>
            <a:r>
              <a:rPr lang="en-US" altLang="zh-CN" sz="1600" dirty="0">
                <a:latin typeface="Rockwell" panose="02060603020205020403" pitchFamily="18" charset="0"/>
                <a:ea typeface="SimHei" panose="02010609060101010101" pitchFamily="49" charset="-122"/>
                <a:cs typeface="Times New Roman" panose="02020603050405020304" pitchFamily="18" charset="0"/>
              </a:rPr>
              <a:t>6</a:t>
            </a:r>
            <a:r>
              <a:rPr lang="zh-CN" altLang="en-US" sz="1600" dirty="0">
                <a:latin typeface="Rockwell" panose="02060603020205020403" pitchFamily="18" charset="0"/>
                <a:ea typeface="SimHei" panose="02010609060101010101" pitchFamily="49" charset="-122"/>
                <a:cs typeface="Times New Roman" panose="02020603050405020304" pitchFamily="18" charset="0"/>
              </a:rPr>
              <a:t>门课，可在</a:t>
            </a:r>
            <a:r>
              <a:rPr lang="en-US" altLang="zh-CN" sz="1600" dirty="0">
                <a:latin typeface="Rockwell" panose="02060603020205020403" pitchFamily="18" charset="0"/>
                <a:ea typeface="SimHei" panose="02010609060101010101" pitchFamily="49" charset="-122"/>
                <a:cs typeface="Times New Roman" panose="02020603050405020304" pitchFamily="18" charset="0"/>
              </a:rPr>
              <a:t>3</a:t>
            </a:r>
            <a:r>
              <a:rPr lang="zh-CN" altLang="en-US" sz="1600" dirty="0">
                <a:latin typeface="Rockwell" panose="02060603020205020403" pitchFamily="18" charset="0"/>
                <a:ea typeface="SimHei" panose="02010609060101010101" pitchFamily="49" charset="-122"/>
                <a:cs typeface="Times New Roman" panose="02020603050405020304" pitchFamily="18" charset="0"/>
              </a:rPr>
              <a:t>至</a:t>
            </a:r>
            <a:r>
              <a:rPr lang="en-US" altLang="zh-CN" sz="1600" dirty="0">
                <a:latin typeface="Rockwell" panose="02060603020205020403" pitchFamily="18" charset="0"/>
                <a:ea typeface="SimHei" panose="02010609060101010101" pitchFamily="49" charset="-122"/>
                <a:cs typeface="Times New Roman" panose="02020603050405020304" pitchFamily="18" charset="0"/>
              </a:rPr>
              <a:t>6</a:t>
            </a:r>
            <a:r>
              <a:rPr lang="zh-CN" altLang="en-US" sz="1600" dirty="0">
                <a:latin typeface="Rockwell" panose="02060603020205020403" pitchFamily="18" charset="0"/>
                <a:ea typeface="SimHei" panose="02010609060101010101" pitchFamily="49" charset="-122"/>
                <a:cs typeface="Times New Roman" panose="02020603050405020304" pitchFamily="18" charset="0"/>
              </a:rPr>
              <a:t>个月完成</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成绩合格的学生保证录取为大学硕士研究生</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预科课程的平均绩点成绩达到</a:t>
            </a:r>
            <a:r>
              <a:rPr lang="en-US" altLang="zh-CN" sz="1600" dirty="0">
                <a:latin typeface="Rockwell" panose="02060603020205020403" pitchFamily="18" charset="0"/>
                <a:ea typeface="SimHei" panose="02010609060101010101" pitchFamily="49" charset="-122"/>
                <a:cs typeface="Times New Roman" panose="02020603050405020304" pitchFamily="18" charset="0"/>
              </a:rPr>
              <a:t>3.0</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或以上还可免考</a:t>
            </a:r>
            <a:r>
              <a:rPr lang="en-US" altLang="zh-CN" sz="1600" dirty="0">
                <a:latin typeface="Rockwell" panose="02060603020205020403" pitchFamily="18" charset="0"/>
                <a:ea typeface="SimHei" panose="02010609060101010101" pitchFamily="49" charset="-122"/>
                <a:cs typeface="Times New Roman" panose="02020603050405020304" pitchFamily="18" charset="0"/>
              </a:rPr>
              <a:t>GRE/GMAT</a:t>
            </a:r>
          </a:p>
          <a:p>
            <a:pPr marL="285750" indent="-285750">
              <a:lnSpc>
                <a:spcPct val="120000"/>
              </a:lnSpc>
              <a:buFont typeface="Wingdings" panose="05000000000000000000" pitchFamily="2" charset="2"/>
              <a:buChar char="§"/>
            </a:pPr>
            <a:r>
              <a:rPr lang="en-US" altLang="zh-CN" sz="1600" dirty="0">
                <a:latin typeface="Rockwell" panose="02060603020205020403" pitchFamily="18" charset="0"/>
                <a:ea typeface="SimHei" panose="02010609060101010101" pitchFamily="49" charset="-122"/>
                <a:cs typeface="Times New Roman" panose="02020603050405020304" pitchFamily="18" charset="0"/>
              </a:rPr>
              <a:t>20</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名学生成班</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3" name="Rectangle 2"/>
          <p:cNvSpPr/>
          <p:nvPr/>
        </p:nvSpPr>
        <p:spPr>
          <a:xfrm>
            <a:off x="7069669" y="1062344"/>
            <a:ext cx="3649870" cy="1274195"/>
          </a:xfrm>
          <a:prstGeom prst="rect">
            <a:avLst/>
          </a:prstGeom>
        </p:spPr>
        <p:txBody>
          <a:bodyPr wrap="square">
            <a:spAutoFit/>
          </a:bodyPr>
          <a:lstStyle/>
          <a:p>
            <a:pPr marL="285750" indent="-285750">
              <a:lnSpc>
                <a:spcPct val="12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项目时间：</a:t>
            </a:r>
            <a:r>
              <a:rPr lang="en-US" altLang="zh-CN" sz="1600" dirty="0">
                <a:latin typeface="Rockwell" panose="02060603020205020403" pitchFamily="18" charset="0"/>
                <a:ea typeface="SimHei" panose="02010609060101010101" pitchFamily="49" charset="-122"/>
                <a:cs typeface="Times New Roman" panose="02020603050405020304" pitchFamily="18" charset="0"/>
              </a:rPr>
              <a:t>2021</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年</a:t>
            </a:r>
            <a:r>
              <a:rPr lang="en-US" altLang="zh-CN" sz="1600" dirty="0">
                <a:latin typeface="Rockwell" panose="02060603020205020403" pitchFamily="18" charset="0"/>
                <a:ea typeface="SimHei" panose="02010609060101010101" pitchFamily="49" charset="-122"/>
                <a:cs typeface="Times New Roman" panose="02020603050405020304" pitchFamily="18" charset="0"/>
              </a:rPr>
              <a:t>7</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月上旬开始</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报名截止日期：</a:t>
            </a:r>
            <a:r>
              <a:rPr lang="en-US" altLang="zh-CN" sz="1600" dirty="0">
                <a:latin typeface="Rockwell" panose="02060603020205020403" pitchFamily="18" charset="0"/>
                <a:ea typeface="SimHei" panose="02010609060101010101" pitchFamily="49" charset="-122"/>
                <a:cs typeface="Times New Roman" panose="02020603050405020304" pitchFamily="18" charset="0"/>
              </a:rPr>
              <a:t>2021</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年</a:t>
            </a:r>
            <a:r>
              <a:rPr lang="en-US" altLang="zh-CN" sz="1600" dirty="0">
                <a:latin typeface="Rockwell" panose="02060603020205020403" pitchFamily="18" charset="0"/>
                <a:ea typeface="SimHei" panose="02010609060101010101" pitchFamily="49" charset="-122"/>
                <a:cs typeface="Times New Roman" panose="02020603050405020304" pitchFamily="18" charset="0"/>
              </a:rPr>
              <a:t>6</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月</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11</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日</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学费：</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1475</a:t>
            </a:r>
            <a:r>
              <a:rPr lang="zh-CN" altLang="en-US" sz="1600" dirty="0">
                <a:latin typeface="Rockwell" panose="02060603020205020403" pitchFamily="18" charset="0"/>
                <a:ea typeface="SimHei" panose="02010609060101010101" pitchFamily="49" charset="-122"/>
                <a:cs typeface="Times New Roman" panose="02020603050405020304" pitchFamily="18" charset="0"/>
              </a:rPr>
              <a:t>美元</a:t>
            </a:r>
            <a:r>
              <a:rPr lang="en-US" altLang="zh-CN" sz="1600" dirty="0">
                <a:latin typeface="Rockwell" panose="02060603020205020403" pitchFamily="18" charset="0"/>
                <a:ea typeface="SimHei" panose="02010609060101010101" pitchFamily="49" charset="-122"/>
                <a:cs typeface="Times New Roman" panose="02020603050405020304" pitchFamily="18" charset="0"/>
              </a:rPr>
              <a:t>/</a:t>
            </a:r>
            <a:r>
              <a:rPr lang="zh-CN" altLang="en-US" sz="1600" dirty="0">
                <a:latin typeface="Rockwell" panose="02060603020205020403" pitchFamily="18" charset="0"/>
                <a:ea typeface="SimHei" panose="02010609060101010101" pitchFamily="49" charset="-122"/>
                <a:cs typeface="Times New Roman" panose="02020603050405020304" pitchFamily="18" charset="0"/>
              </a:rPr>
              <a:t>课（</a:t>
            </a:r>
            <a:r>
              <a:rPr lang="en-US" altLang="zh-CN" sz="1600" dirty="0">
                <a:latin typeface="Rockwell" panose="02060603020205020403" pitchFamily="18" charset="0"/>
                <a:ea typeface="SimHei" panose="02010609060101010101" pitchFamily="49" charset="-122"/>
                <a:cs typeface="Times New Roman" panose="02020603050405020304" pitchFamily="18" charset="0"/>
              </a:rPr>
              <a:t>3</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学分）</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2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授课方式：网上授课</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27619" y="2744620"/>
            <a:ext cx="2842050" cy="154536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7127" y="2744620"/>
            <a:ext cx="2432791" cy="154536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27619" y="4861223"/>
            <a:ext cx="2842050" cy="154323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27370" y="2744620"/>
            <a:ext cx="2561195" cy="1547047"/>
          </a:xfrm>
          <a:prstGeom prst="rect">
            <a:avLst/>
          </a:prstGeom>
        </p:spPr>
      </p:pic>
      <p:sp>
        <p:nvSpPr>
          <p:cNvPr id="14" name="TextBox 13"/>
          <p:cNvSpPr txBox="1"/>
          <p:nvPr/>
        </p:nvSpPr>
        <p:spPr>
          <a:xfrm>
            <a:off x="1166986" y="2376058"/>
            <a:ext cx="1884482" cy="338554"/>
          </a:xfrm>
          <a:prstGeom prst="rect">
            <a:avLst/>
          </a:prstGeom>
          <a:noFill/>
        </p:spPr>
        <p:txBody>
          <a:bodyPr wrap="square" rtlCol="0">
            <a:spAutoFit/>
          </a:bodyPr>
          <a:lstStyle/>
          <a:p>
            <a:r>
              <a:rPr lang="zh-CN" alt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工商管理硕士预科</a:t>
            </a:r>
            <a:endParaRPr 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5" name="TextBox 14"/>
          <p:cNvSpPr txBox="1"/>
          <p:nvPr/>
        </p:nvSpPr>
        <p:spPr>
          <a:xfrm>
            <a:off x="4908560" y="2376058"/>
            <a:ext cx="1615262" cy="338554"/>
          </a:xfrm>
          <a:prstGeom prst="rect">
            <a:avLst/>
          </a:prstGeom>
          <a:noFill/>
        </p:spPr>
        <p:txBody>
          <a:bodyPr wrap="square" rtlCol="0">
            <a:spAutoFit/>
          </a:bodyPr>
          <a:lstStyle/>
          <a:p>
            <a:r>
              <a:rPr lang="zh-CN" alt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会计硕士预科</a:t>
            </a:r>
            <a:endParaRPr 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6" name="TextBox 15"/>
          <p:cNvSpPr txBox="1"/>
          <p:nvPr/>
        </p:nvSpPr>
        <p:spPr>
          <a:xfrm>
            <a:off x="3950779" y="4489272"/>
            <a:ext cx="3395730" cy="338554"/>
          </a:xfrm>
          <a:prstGeom prst="rect">
            <a:avLst/>
          </a:prstGeom>
          <a:noFill/>
        </p:spPr>
        <p:txBody>
          <a:bodyPr wrap="square" rtlCol="0">
            <a:spAutoFit/>
          </a:bodyPr>
          <a:lstStyle/>
          <a:p>
            <a:r>
              <a:rPr lang="zh-CN" alt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土木工程硕士预科（交通工程方向）</a:t>
            </a:r>
            <a:endParaRPr 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7" name="TextBox 16"/>
          <p:cNvSpPr txBox="1"/>
          <p:nvPr/>
        </p:nvSpPr>
        <p:spPr>
          <a:xfrm>
            <a:off x="1023108" y="4489272"/>
            <a:ext cx="2172237" cy="338554"/>
          </a:xfrm>
          <a:prstGeom prst="rect">
            <a:avLst/>
          </a:prstGeom>
          <a:noFill/>
        </p:spPr>
        <p:txBody>
          <a:bodyPr wrap="square" rtlCol="0">
            <a:spAutoFit/>
          </a:bodyPr>
          <a:lstStyle/>
          <a:p>
            <a:r>
              <a:rPr lang="zh-CN" alt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计算机科学硕士预科</a:t>
            </a:r>
            <a:endParaRPr 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7126" y="4861223"/>
            <a:ext cx="2432791" cy="1567504"/>
          </a:xfrm>
          <a:prstGeom prst="rect">
            <a:avLst/>
          </a:prstGeom>
        </p:spPr>
      </p:pic>
      <p:sp>
        <p:nvSpPr>
          <p:cNvPr id="18" name="TextBox 17"/>
          <p:cNvSpPr txBox="1"/>
          <p:nvPr/>
        </p:nvSpPr>
        <p:spPr>
          <a:xfrm>
            <a:off x="8353525" y="2376059"/>
            <a:ext cx="2286740" cy="338554"/>
          </a:xfrm>
          <a:prstGeom prst="rect">
            <a:avLst/>
          </a:prstGeom>
          <a:noFill/>
        </p:spPr>
        <p:txBody>
          <a:bodyPr wrap="square" rtlCol="0">
            <a:spAutoFit/>
          </a:bodyPr>
          <a:lstStyle/>
          <a:p>
            <a:r>
              <a:rPr lang="zh-CN" alt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信息安全硕士预科</a:t>
            </a:r>
            <a:endParaRPr lang="en-US" sz="1600"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4181916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6190" y="1123365"/>
            <a:ext cx="3886150" cy="523220"/>
          </a:xfrm>
          <a:prstGeom prst="rect">
            <a:avLst/>
          </a:prstGeom>
          <a:noFill/>
        </p:spPr>
        <p:txBody>
          <a:bodyPr wrap="square" rtlCol="0">
            <a:spAutoFit/>
          </a:bodyPr>
          <a:lstStyle/>
          <a:p>
            <a:pPr lvl="1">
              <a:lnSpc>
                <a:spcPct val="140000"/>
              </a:lnSpc>
            </a:pPr>
            <a:r>
              <a:rPr lang="en-US" sz="2000" dirty="0">
                <a:latin typeface="Rockwell" panose="02060603020205020403" pitchFamily="18" charset="0"/>
                <a:ea typeface="SimHei" panose="02010609060101010101" pitchFamily="49" charset="-122"/>
                <a:cs typeface="Times New Roman" panose="02020603050405020304" pitchFamily="18" charset="0"/>
              </a:rPr>
              <a:t> </a:t>
            </a:r>
            <a:r>
              <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3(4)+1+</a:t>
            </a:r>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硕士研究生项目</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pic>
        <p:nvPicPr>
          <p:cNvPr id="9" name="Picture 8">
            <a:extLst>
              <a:ext uri="{FF2B5EF4-FFF2-40B4-BE49-F238E27FC236}">
                <a16:creationId xmlns:a16="http://schemas.microsoft.com/office/drawing/2014/main" xmlns="" id="{EC759B65-7060-4957-AC45-E9FC43B3B064}"/>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356831" y="1339402"/>
            <a:ext cx="7269741" cy="4230888"/>
          </a:xfrm>
          <a:prstGeom prst="rect">
            <a:avLst/>
          </a:prstGeom>
        </p:spPr>
      </p:pic>
      <p:sp>
        <p:nvSpPr>
          <p:cNvPr id="6" name="TextBox 5"/>
          <p:cNvSpPr txBox="1"/>
          <p:nvPr/>
        </p:nvSpPr>
        <p:spPr>
          <a:xfrm>
            <a:off x="643806" y="1646585"/>
            <a:ext cx="3644860"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最多有</a:t>
            </a:r>
            <a:r>
              <a:rPr lang="en-US" altLang="zh-CN" sz="1600" dirty="0">
                <a:latin typeface="Rockwell" panose="02060603020205020403" pitchFamily="18" charset="0"/>
                <a:ea typeface="SimHei" panose="02010609060101010101" pitchFamily="49" charset="-122"/>
                <a:cs typeface="Times New Roman" panose="02020603050405020304" pitchFamily="18" charset="0"/>
              </a:rPr>
              <a:t>9</a:t>
            </a:r>
            <a:r>
              <a:rPr lang="zh-CN" altLang="en-US" sz="1600" dirty="0">
                <a:latin typeface="Rockwell" panose="02060603020205020403" pitchFamily="18" charset="0"/>
                <a:ea typeface="SimHei" panose="02010609060101010101" pitchFamily="49" charset="-122"/>
                <a:cs typeface="Times New Roman" panose="02020603050405020304" pitchFamily="18" charset="0"/>
              </a:rPr>
              <a:t>个学分可带入研究生阶段</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免考</a:t>
            </a:r>
            <a:r>
              <a:rPr lang="en-US" altLang="zh-CN" sz="1600" dirty="0">
                <a:latin typeface="Rockwell" panose="02060603020205020403" pitchFamily="18" charset="0"/>
                <a:ea typeface="SimHei" panose="02010609060101010101" pitchFamily="49" charset="-122"/>
                <a:cs typeface="Times New Roman" panose="02020603050405020304" pitchFamily="18" charset="0"/>
              </a:rPr>
              <a:t>GRE</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或</a:t>
            </a:r>
            <a:r>
              <a:rPr lang="en-US" altLang="zh-CN" sz="1600" dirty="0">
                <a:latin typeface="Rockwell" panose="02060603020205020403" pitchFamily="18" charset="0"/>
                <a:ea typeface="SimHei" panose="02010609060101010101" pitchFamily="49" charset="-122"/>
                <a:cs typeface="Times New Roman" panose="02020603050405020304" pitchFamily="18" charset="0"/>
              </a:rPr>
              <a:t>GMAT</a:t>
            </a:r>
            <a:r>
              <a:rPr lang="en-US" sz="1600" dirty="0">
                <a:latin typeface="Rockwell" panose="02060603020205020403" pitchFamily="18" charset="0"/>
                <a:ea typeface="SimHei" panose="02010609060101010101" pitchFamily="49" charset="-122"/>
                <a:cs typeface="Times New Roman" panose="02020603050405020304" pitchFamily="18" charset="0"/>
              </a:rPr>
              <a:t>*</a:t>
            </a: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学术指导老师</a:t>
            </a:r>
            <a:endParaRPr lang="en-US"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可选择</a:t>
            </a:r>
            <a:r>
              <a:rPr lang="en-US" altLang="zh-CN" sz="1600" dirty="0">
                <a:latin typeface="Rockwell" panose="02060603020205020403" pitchFamily="18" charset="0"/>
                <a:ea typeface="SimHei" panose="02010609060101010101" pitchFamily="49" charset="-122"/>
                <a:cs typeface="Times New Roman" panose="02020603050405020304" pitchFamily="18" charset="0"/>
              </a:rPr>
              <a:t>Cal Poly Pomona</a:t>
            </a:r>
            <a:r>
              <a:rPr lang="zh-CN" altLang="en-US" sz="1600" dirty="0">
                <a:latin typeface="Rockwell" panose="02060603020205020403" pitchFamily="18" charset="0"/>
                <a:ea typeface="SimHei" panose="02010609060101010101" pitchFamily="49" charset="-122"/>
                <a:cs typeface="Times New Roman" panose="02020603050405020304" pitchFamily="18" charset="0"/>
              </a:rPr>
              <a:t>或者其他美国高校攻读硕士研究生项目</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a:t>
            </a:r>
            <a:r>
              <a:rPr lang="zh-CN" altLang="en-US" sz="1600" dirty="0">
                <a:latin typeface="Rockwell" panose="02060603020205020403" pitchFamily="18" charset="0"/>
                <a:ea typeface="SimHei" panose="02010609060101010101" pitchFamily="49" charset="-122"/>
                <a:cs typeface="Times New Roman" panose="02020603050405020304" pitchFamily="18" charset="0"/>
              </a:rPr>
              <a:t>”这一年学费：</a:t>
            </a:r>
            <a:r>
              <a:rPr lang="en-US" altLang="zh-CN" sz="1600" dirty="0">
                <a:latin typeface="Rockwell" panose="02060603020205020403" pitchFamily="18" charset="0"/>
                <a:ea typeface="SimHei" panose="02010609060101010101" pitchFamily="49" charset="-122"/>
                <a:cs typeface="Times New Roman" panose="02020603050405020304" pitchFamily="18" charset="0"/>
              </a:rPr>
              <a:t>$11,580</a:t>
            </a:r>
            <a:r>
              <a:rPr lang="zh-CN" altLang="en-US" sz="1600" dirty="0">
                <a:latin typeface="Rockwell" panose="02060603020205020403" pitchFamily="18" charset="0"/>
                <a:ea typeface="SimHei" panose="02010609060101010101" pitchFamily="49" charset="-122"/>
                <a:cs typeface="Times New Roman" panose="02020603050405020304" pitchFamily="18" charset="0"/>
              </a:rPr>
              <a:t>美元</a:t>
            </a:r>
            <a:endParaRPr lang="en-US" sz="16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2" name="TextBox 1"/>
          <p:cNvSpPr txBox="1"/>
          <p:nvPr/>
        </p:nvSpPr>
        <p:spPr>
          <a:xfrm>
            <a:off x="643806" y="4117061"/>
            <a:ext cx="5286895" cy="338554"/>
          </a:xfrm>
          <a:prstGeom prst="rect">
            <a:avLst/>
          </a:prstGeom>
          <a:noFill/>
        </p:spPr>
        <p:txBody>
          <a:bodyPr wrap="square" rtlCol="0">
            <a:spAutoFit/>
          </a:bodyPr>
          <a:lstStyle/>
          <a:p>
            <a:r>
              <a:rPr lang="en-US" sz="1600" dirty="0">
                <a:latin typeface="Rockwell" panose="02060603020205020403" pitchFamily="18" charset="0"/>
                <a:ea typeface="SimHei" panose="02010609060101010101" pitchFamily="49" charset="-122"/>
                <a:cs typeface="Times New Roman" panose="02020603050405020304" pitchFamily="18" charset="0"/>
              </a:rPr>
              <a:t>* </a:t>
            </a:r>
            <a:r>
              <a:rPr lang="zh-CN" altLang="en-US" sz="1600" dirty="0">
                <a:latin typeface="Rockwell" panose="02060603020205020403" pitchFamily="18" charset="0"/>
                <a:ea typeface="SimHei" panose="02010609060101010101" pitchFamily="49" charset="-122"/>
                <a:cs typeface="Times New Roman" panose="02020603050405020304" pitchFamily="18" charset="0"/>
              </a:rPr>
              <a:t>由专业院系决定</a:t>
            </a:r>
            <a:endParaRPr lang="en-US" sz="16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8" name="TextBox 7"/>
          <p:cNvSpPr txBox="1"/>
          <p:nvPr/>
        </p:nvSpPr>
        <p:spPr>
          <a:xfrm>
            <a:off x="586169" y="352258"/>
            <a:ext cx="10656771" cy="523220"/>
          </a:xfrm>
          <a:prstGeom prst="rect">
            <a:avLst/>
          </a:prstGeom>
          <a:noFill/>
        </p:spPr>
        <p:txBody>
          <a:bodyPr wrap="square" rtlCol="0">
            <a:spAutoFit/>
          </a:bodyPr>
          <a:lstStyle/>
          <a:p>
            <a:r>
              <a:rPr lang="en-US" altLang="zh-CN" sz="2800" b="1" dirty="0" smtClean="0">
                <a:solidFill>
                  <a:srgbClr val="008717"/>
                </a:solidFill>
                <a:ea typeface="SimHei" panose="02010609060101010101" pitchFamily="49" charset="-122"/>
                <a:cs typeface="Times New Roman" panose="02020603050405020304" pitchFamily="18" charset="0"/>
              </a:rPr>
              <a:t>3(4</a:t>
            </a:r>
            <a:r>
              <a:rPr lang="en-US" altLang="zh-CN" sz="2800" b="1" dirty="0">
                <a:solidFill>
                  <a:srgbClr val="008717"/>
                </a:solidFill>
                <a:ea typeface="SimHei" panose="02010609060101010101" pitchFamily="49" charset="-122"/>
                <a:cs typeface="Times New Roman" panose="02020603050405020304" pitchFamily="18" charset="0"/>
              </a:rPr>
              <a:t>)+1+</a:t>
            </a:r>
            <a:r>
              <a:rPr lang="zh-CN" altLang="en-US" sz="2800" b="1" dirty="0">
                <a:solidFill>
                  <a:srgbClr val="008717"/>
                </a:solidFill>
                <a:ea typeface="SimHei" panose="02010609060101010101" pitchFamily="49" charset="-122"/>
                <a:cs typeface="Times New Roman" panose="02020603050405020304" pitchFamily="18" charset="0"/>
              </a:rPr>
              <a:t>硕士研究生项目</a:t>
            </a:r>
            <a:endParaRPr lang="en-US" sz="2800" b="1" dirty="0">
              <a:solidFill>
                <a:srgbClr val="008717"/>
              </a:solidFill>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4077654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3804" y="1137339"/>
            <a:ext cx="10261883"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硕士研究生第一年学生在母校完成</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第一年中最多有</a:t>
            </a:r>
            <a:r>
              <a:rPr lang="en-US" altLang="zh-CN" sz="1600" dirty="0">
                <a:latin typeface="Rockwell" panose="02060603020205020403" pitchFamily="18" charset="0"/>
                <a:ea typeface="SimHei" panose="02010609060101010101" pitchFamily="49" charset="-122"/>
                <a:cs typeface="Times New Roman" panose="02020603050405020304" pitchFamily="18" charset="0"/>
              </a:rPr>
              <a:t>9</a:t>
            </a:r>
            <a:r>
              <a:rPr lang="zh-CN" altLang="en-US" sz="1600" dirty="0">
                <a:latin typeface="Rockwell" panose="02060603020205020403" pitchFamily="18" charset="0"/>
                <a:ea typeface="SimHei" panose="02010609060101010101" pitchFamily="49" charset="-122"/>
                <a:cs typeface="Times New Roman" panose="02020603050405020304" pitchFamily="18" charset="0"/>
              </a:rPr>
              <a:t>个学分可以转入</a:t>
            </a:r>
            <a:r>
              <a:rPr lang="en-US" altLang="zh-CN" sz="1600" dirty="0">
                <a:latin typeface="Rockwell" panose="02060603020205020403" pitchFamily="18" charset="0"/>
                <a:ea typeface="SimHei" panose="02010609060101010101" pitchFamily="49" charset="-122"/>
                <a:cs typeface="Times New Roman" panose="02020603050405020304" pitchFamily="18" charset="0"/>
              </a:rPr>
              <a:t>Cal Poly Pomona</a:t>
            </a:r>
            <a:r>
              <a:rPr lang="zh-CN" altLang="en-US" sz="1600" dirty="0">
                <a:latin typeface="Rockwell" panose="02060603020205020403" pitchFamily="18" charset="0"/>
                <a:ea typeface="SimHei" panose="02010609060101010101" pitchFamily="49" charset="-122"/>
                <a:cs typeface="Times New Roman" panose="02020603050405020304" pitchFamily="18" charset="0"/>
              </a:rPr>
              <a:t>硕士研究生项目</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学生能够来到</a:t>
            </a:r>
            <a:r>
              <a:rPr lang="en-US" altLang="zh-CN" sz="1600" dirty="0">
                <a:latin typeface="Rockwell" panose="02060603020205020403" pitchFamily="18" charset="0"/>
                <a:ea typeface="SimHei" panose="02010609060101010101" pitchFamily="49" charset="-122"/>
                <a:cs typeface="Times New Roman" panose="02020603050405020304" pitchFamily="18" charset="0"/>
              </a:rPr>
              <a:t>Cal Poly Pomona</a:t>
            </a:r>
            <a:r>
              <a:rPr lang="zh-CN" altLang="en-US" sz="1600" dirty="0">
                <a:latin typeface="Rockwell" panose="02060603020205020403" pitchFamily="18" charset="0"/>
                <a:ea typeface="SimHei" panose="02010609060101010101" pitchFamily="49" charset="-122"/>
                <a:cs typeface="Times New Roman" panose="02020603050405020304" pitchFamily="18" charset="0"/>
              </a:rPr>
              <a:t>进行第二年的学习</a:t>
            </a:r>
            <a:endParaRPr lang="en-US" altLang="zh-CN"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可免考</a:t>
            </a:r>
            <a:r>
              <a:rPr lang="en-US" sz="1600" dirty="0">
                <a:latin typeface="Rockwell" panose="02060603020205020403" pitchFamily="18" charset="0"/>
                <a:ea typeface="SimHei" panose="02010609060101010101" pitchFamily="49" charset="-122"/>
                <a:cs typeface="Times New Roman" panose="02020603050405020304" pitchFamily="18" charset="0"/>
              </a:rPr>
              <a:t>GRE/GMAT*</a:t>
            </a: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学生可得到专业学术指导服务</a:t>
            </a:r>
            <a:endParaRPr lang="en-US"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学生顺利完成学业后，获得母校及</a:t>
            </a:r>
            <a:r>
              <a:rPr lang="en-US" altLang="zh-CN" sz="1600" dirty="0">
                <a:latin typeface="Rockwell" panose="02060603020205020403" pitchFamily="18" charset="0"/>
                <a:ea typeface="SimHei" panose="02010609060101010101" pitchFamily="49" charset="-122"/>
                <a:cs typeface="Times New Roman" panose="02020603050405020304" pitchFamily="18" charset="0"/>
              </a:rPr>
              <a:t>Cal Poly Pomona</a:t>
            </a:r>
            <a:r>
              <a:rPr lang="zh-CN" altLang="en-US" sz="1600" dirty="0">
                <a:latin typeface="Rockwell" panose="02060603020205020403" pitchFamily="18" charset="0"/>
                <a:ea typeface="SimHei" panose="02010609060101010101" pitchFamily="49" charset="-122"/>
                <a:cs typeface="Times New Roman" panose="02020603050405020304" pitchFamily="18" charset="0"/>
              </a:rPr>
              <a:t>颁发的硕士研究生学位</a:t>
            </a:r>
            <a:endParaRPr lang="en-US" sz="1600" dirty="0">
              <a:latin typeface="Rockwell" panose="02060603020205020403" pitchFamily="18" charset="0"/>
              <a:ea typeface="SimHei"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
            </a:pPr>
            <a:r>
              <a:rPr lang="zh-CN" altLang="en-US" sz="1600" dirty="0">
                <a:latin typeface="Rockwell" panose="02060603020205020403" pitchFamily="18" charset="0"/>
                <a:ea typeface="SimHei" panose="02010609060101010101" pitchFamily="49" charset="-122"/>
                <a:cs typeface="Times New Roman" panose="02020603050405020304" pitchFamily="18" charset="0"/>
              </a:rPr>
              <a:t>报名该项目的学生须有本科学士学位</a:t>
            </a:r>
            <a:endParaRPr lang="en-US" sz="16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2" name="TextBox 1"/>
          <p:cNvSpPr txBox="1"/>
          <p:nvPr/>
        </p:nvSpPr>
        <p:spPr>
          <a:xfrm>
            <a:off x="643805" y="6020483"/>
            <a:ext cx="7988467" cy="338554"/>
          </a:xfrm>
          <a:prstGeom prst="rect">
            <a:avLst/>
          </a:prstGeom>
          <a:noFill/>
        </p:spPr>
        <p:txBody>
          <a:bodyPr wrap="square" rtlCol="0">
            <a:spAutoFit/>
          </a:bodyPr>
          <a:lstStyle/>
          <a:p>
            <a:r>
              <a:rPr lang="en-US" sz="1600" dirty="0">
                <a:latin typeface="Rockwell" panose="02060603020205020403" pitchFamily="18" charset="0"/>
                <a:ea typeface="SimHei" panose="02010609060101010101" pitchFamily="49" charset="-122"/>
                <a:cs typeface="Times New Roman" panose="02020603050405020304" pitchFamily="18" charset="0"/>
              </a:rPr>
              <a:t>* </a:t>
            </a:r>
            <a:r>
              <a:rPr lang="zh-CN" altLang="en-US" sz="1600" dirty="0">
                <a:latin typeface="Rockwell" panose="02060603020205020403" pitchFamily="18" charset="0"/>
                <a:ea typeface="SimHei" panose="02010609060101010101" pitchFamily="49" charset="-122"/>
                <a:cs typeface="Times New Roman" panose="02020603050405020304" pitchFamily="18" charset="0"/>
              </a:rPr>
              <a:t>由</a:t>
            </a:r>
            <a:r>
              <a:rPr lang="en-US" altLang="zh-CN" sz="1600" dirty="0">
                <a:latin typeface="Rockwell" panose="02060603020205020403" pitchFamily="18" charset="0"/>
                <a:ea typeface="SimHei" panose="02010609060101010101" pitchFamily="49" charset="-122"/>
                <a:cs typeface="Times New Roman" panose="02020603050405020304" pitchFamily="18" charset="0"/>
              </a:rPr>
              <a:t>Cal Poly Pomona</a:t>
            </a:r>
            <a:r>
              <a:rPr lang="zh-CN" altLang="en-US" sz="1600" dirty="0">
                <a:latin typeface="Rockwell" panose="02060603020205020403" pitchFamily="18" charset="0"/>
                <a:ea typeface="SimHei" panose="02010609060101010101" pitchFamily="49" charset="-122"/>
                <a:cs typeface="Times New Roman" panose="02020603050405020304" pitchFamily="18" charset="0"/>
              </a:rPr>
              <a:t>学术学院确定</a:t>
            </a:r>
            <a:endParaRPr lang="en-US" sz="1600" dirty="0">
              <a:latin typeface="Rockwell" panose="02060603020205020403" pitchFamily="18" charset="0"/>
              <a:ea typeface="SimHei" panose="02010609060101010101" pitchFamily="49" charset="-122"/>
              <a:cs typeface="Times New Roman" panose="02020603050405020304" pitchFamily="18" charset="0"/>
            </a:endParaRPr>
          </a:p>
        </p:txBody>
      </p:sp>
      <p:sp>
        <p:nvSpPr>
          <p:cNvPr id="5" name="TextBox 4"/>
          <p:cNvSpPr txBox="1"/>
          <p:nvPr/>
        </p:nvSpPr>
        <p:spPr>
          <a:xfrm>
            <a:off x="481129" y="382089"/>
            <a:ext cx="10656771" cy="523220"/>
          </a:xfrm>
          <a:prstGeom prst="rect">
            <a:avLst/>
          </a:prstGeom>
          <a:noFill/>
        </p:spPr>
        <p:txBody>
          <a:bodyPr wrap="square" rtlCol="0">
            <a:spAutoFit/>
          </a:bodyPr>
          <a:lstStyle/>
          <a:p>
            <a:r>
              <a:rPr lang="en-US" altLang="zh-CN" sz="2800" b="1" dirty="0" smtClean="0">
                <a:solidFill>
                  <a:srgbClr val="008717"/>
                </a:solidFill>
                <a:ea typeface="SimHei" panose="02010609060101010101" pitchFamily="49" charset="-122"/>
                <a:cs typeface="Times New Roman" panose="02020603050405020304" pitchFamily="18" charset="0"/>
              </a:rPr>
              <a:t>1+1</a:t>
            </a:r>
            <a:r>
              <a:rPr lang="zh-CN" altLang="en-US" sz="2800" b="1" dirty="0">
                <a:solidFill>
                  <a:srgbClr val="008717"/>
                </a:solidFill>
                <a:ea typeface="SimHei" panose="02010609060101010101" pitchFamily="49" charset="-122"/>
                <a:cs typeface="Times New Roman" panose="02020603050405020304" pitchFamily="18" charset="0"/>
              </a:rPr>
              <a:t>硕士研究生项目</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2745" y="3992044"/>
            <a:ext cx="2787002" cy="185138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19283" y="3990446"/>
            <a:ext cx="2548944" cy="18529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37762" y="3990445"/>
            <a:ext cx="3056243" cy="1851017"/>
          </a:xfrm>
          <a:prstGeom prst="rect">
            <a:avLst/>
          </a:prstGeom>
        </p:spPr>
      </p:pic>
    </p:spTree>
    <p:extLst>
      <p:ext uri="{BB962C8B-B14F-4D97-AF65-F5344CB8AC3E}">
        <p14:creationId xmlns:p14="http://schemas.microsoft.com/office/powerpoint/2010/main" xmlns="" val="2361824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screen">
            <a:extLst>
              <a:ext uri="{BEBA8EAE-BF5A-486C-A8C5-ECC9F3942E4B}">
                <a14:imgProps xmlns:a14="http://schemas.microsoft.com/office/drawing/2010/main" xmlns="">
                  <a14:imgLayer r:embed="rId3">
                    <a14:imgEffect>
                      <a14:brightnessContrast bright="20000" contrast="2000"/>
                    </a14:imgEffect>
                  </a14:imgLayer>
                </a14:imgProps>
              </a:ext>
              <a:ext uri="{28A0092B-C50C-407E-A947-70E740481C1C}">
                <a14:useLocalDpi xmlns:a14="http://schemas.microsoft.com/office/drawing/2010/main" xmlns=""/>
              </a:ext>
            </a:extLst>
          </a:blip>
          <a:srcRect/>
          <a:stretch/>
        </p:blipFill>
        <p:spPr>
          <a:xfrm>
            <a:off x="553790" y="1010930"/>
            <a:ext cx="3361387" cy="2228662"/>
          </a:xfrm>
          <a:prstGeom prst="rect">
            <a:avLst/>
          </a:prstGeom>
        </p:spPr>
      </p:pic>
      <p:sp>
        <p:nvSpPr>
          <p:cNvPr id="16" name="TextBox 15"/>
          <p:cNvSpPr txBox="1"/>
          <p:nvPr/>
        </p:nvSpPr>
        <p:spPr>
          <a:xfrm>
            <a:off x="567817" y="3237596"/>
            <a:ext cx="9838707" cy="369332"/>
          </a:xfrm>
          <a:prstGeom prst="rect">
            <a:avLst/>
          </a:prstGeom>
          <a:noFill/>
        </p:spPr>
        <p:txBody>
          <a:bodyPr wrap="square" rtlCol="0">
            <a:spAutoFit/>
          </a:bodyPr>
          <a:lstStyle/>
          <a:p>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大学生创新创业领导力项目 </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7" name="TextBox 16"/>
          <p:cNvSpPr txBox="1"/>
          <p:nvPr/>
        </p:nvSpPr>
        <p:spPr>
          <a:xfrm>
            <a:off x="553790" y="3606928"/>
            <a:ext cx="9234154" cy="2923877"/>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zh-CN" altLang="en-US" sz="1600" dirty="0">
                <a:latin typeface="Rockwell" panose="02060603020205020403" pitchFamily="18" charset="0"/>
              </a:rPr>
              <a:t>与大学商学院、大学与</a:t>
            </a:r>
            <a:r>
              <a:rPr lang="en-US" altLang="zh-CN" sz="1600" dirty="0">
                <a:latin typeface="Rockwell" panose="02060603020205020403" pitchFamily="18" charset="0"/>
              </a:rPr>
              <a:t>NASA</a:t>
            </a:r>
            <a:r>
              <a:rPr lang="zh-CN" altLang="en-US" sz="1600" dirty="0">
                <a:latin typeface="Rockwell" panose="02060603020205020403" pitchFamily="18" charset="0"/>
              </a:rPr>
              <a:t>创业项目组、大学创新孵化器，及大学创新中心等共同举办</a:t>
            </a:r>
            <a:r>
              <a:rPr lang="en-US" altLang="zh-CN" sz="1600" dirty="0">
                <a:latin typeface="Rockwell" panose="02060603020205020403" pitchFamily="18" charset="0"/>
              </a:rPr>
              <a:t> </a:t>
            </a:r>
          </a:p>
          <a:p>
            <a:pPr marL="285750" indent="-285750">
              <a:spcAft>
                <a:spcPts val="600"/>
              </a:spcAft>
              <a:buFont typeface="Wingdings" panose="05000000000000000000" pitchFamily="2" charset="2"/>
              <a:buChar char="Ø"/>
            </a:pPr>
            <a:r>
              <a:rPr lang="en-US" altLang="zh-CN" sz="1600" dirty="0">
                <a:latin typeface="Rockwell" panose="02060603020205020403" pitchFamily="18" charset="0"/>
              </a:rPr>
              <a:t>2021</a:t>
            </a:r>
            <a:r>
              <a:rPr lang="zh-CN" altLang="en-US" sz="1600" dirty="0">
                <a:latin typeface="Rockwell" panose="02060603020205020403" pitchFamily="18" charset="0"/>
              </a:rPr>
              <a:t>年暑假项目：</a:t>
            </a:r>
            <a:endParaRPr lang="en-US" altLang="zh-CN" sz="1600" dirty="0">
              <a:latin typeface="Rockwell" panose="02060603020205020403" pitchFamily="18" charset="0"/>
            </a:endParaRPr>
          </a:p>
          <a:p>
            <a:pPr marL="742950" lvl="1" indent="-285750">
              <a:spcAft>
                <a:spcPts val="600"/>
              </a:spcAft>
              <a:buFont typeface="Arial" panose="020B0604020202020204" pitchFamily="34" charset="0"/>
              <a:buChar char="•"/>
            </a:pPr>
            <a:r>
              <a:rPr lang="zh-CN" altLang="en-US" sz="1600" dirty="0">
                <a:latin typeface="Rockwell" panose="02060603020205020403" pitchFamily="18" charset="0"/>
              </a:rPr>
              <a:t>第一期：</a:t>
            </a:r>
            <a:r>
              <a:rPr lang="en-US" altLang="zh-CN" sz="1600" dirty="0">
                <a:latin typeface="Rockwell" panose="02060603020205020403" pitchFamily="18" charset="0"/>
              </a:rPr>
              <a:t>2021</a:t>
            </a:r>
            <a:r>
              <a:rPr lang="zh-CN" altLang="en-US" sz="1600" dirty="0">
                <a:latin typeface="Rockwell" panose="02060603020205020403" pitchFamily="18" charset="0"/>
              </a:rPr>
              <a:t>年</a:t>
            </a:r>
            <a:r>
              <a:rPr lang="en-US" altLang="zh-CN" sz="1600" dirty="0">
                <a:latin typeface="Rockwell" panose="02060603020205020403" pitchFamily="18" charset="0"/>
              </a:rPr>
              <a:t>7</a:t>
            </a:r>
            <a:r>
              <a:rPr lang="zh-CN" altLang="en-US" sz="1600" dirty="0">
                <a:latin typeface="Rockwell" panose="02060603020205020403" pitchFamily="18" charset="0"/>
              </a:rPr>
              <a:t>月</a:t>
            </a:r>
            <a:r>
              <a:rPr lang="en-US" altLang="zh-CN" sz="1600" dirty="0">
                <a:latin typeface="Rockwell" panose="02060603020205020403" pitchFamily="18" charset="0"/>
              </a:rPr>
              <a:t>20</a:t>
            </a:r>
            <a:r>
              <a:rPr lang="zh-CN" altLang="en-US" sz="1600" dirty="0">
                <a:latin typeface="Rockwell" panose="02060603020205020403" pitchFamily="18" charset="0"/>
              </a:rPr>
              <a:t>日至</a:t>
            </a:r>
            <a:r>
              <a:rPr lang="en-US" altLang="zh-CN" sz="1600" dirty="0">
                <a:latin typeface="Rockwell" panose="02060603020205020403" pitchFamily="18" charset="0"/>
              </a:rPr>
              <a:t>7</a:t>
            </a:r>
            <a:r>
              <a:rPr lang="zh-CN" altLang="en-US" sz="1600" dirty="0">
                <a:latin typeface="Rockwell" panose="02060603020205020403" pitchFamily="18" charset="0"/>
              </a:rPr>
              <a:t>月</a:t>
            </a:r>
            <a:r>
              <a:rPr lang="en-US" altLang="zh-CN" sz="1600" dirty="0">
                <a:latin typeface="Rockwell" panose="02060603020205020403" pitchFamily="18" charset="0"/>
              </a:rPr>
              <a:t>30</a:t>
            </a:r>
            <a:r>
              <a:rPr lang="zh-CN" altLang="en-US" sz="1600" dirty="0">
                <a:latin typeface="Rockwell" panose="02060603020205020403" pitchFamily="18" charset="0"/>
              </a:rPr>
              <a:t>日</a:t>
            </a:r>
            <a:endParaRPr lang="en-US" altLang="zh-CN" sz="1600" dirty="0">
              <a:latin typeface="Rockwell" panose="02060603020205020403" pitchFamily="18" charset="0"/>
            </a:endParaRPr>
          </a:p>
          <a:p>
            <a:pPr marL="742950" lvl="1" indent="-285750">
              <a:spcAft>
                <a:spcPts val="600"/>
              </a:spcAft>
              <a:buFont typeface="Arial" panose="020B0604020202020204" pitchFamily="34" charset="0"/>
              <a:buChar char="•"/>
            </a:pPr>
            <a:r>
              <a:rPr lang="zh-CN" altLang="en-US" sz="1600" dirty="0">
                <a:latin typeface="Rockwell" panose="02060603020205020403" pitchFamily="18" charset="0"/>
              </a:rPr>
              <a:t>第二期：</a:t>
            </a:r>
            <a:r>
              <a:rPr lang="en-US" altLang="zh-CN" sz="1600" dirty="0">
                <a:latin typeface="Rockwell" panose="02060603020205020403" pitchFamily="18" charset="0"/>
              </a:rPr>
              <a:t>2021</a:t>
            </a:r>
            <a:r>
              <a:rPr lang="zh-CN" altLang="en-US" sz="1600" dirty="0">
                <a:latin typeface="Rockwell" panose="02060603020205020403" pitchFamily="18" charset="0"/>
              </a:rPr>
              <a:t>年</a:t>
            </a:r>
            <a:r>
              <a:rPr lang="en-US" altLang="zh-CN" sz="1600" dirty="0">
                <a:latin typeface="Rockwell" panose="02060603020205020403" pitchFamily="18" charset="0"/>
              </a:rPr>
              <a:t>8</a:t>
            </a:r>
            <a:r>
              <a:rPr lang="zh-CN" altLang="en-US" sz="1600" dirty="0">
                <a:latin typeface="Rockwell" panose="02060603020205020403" pitchFamily="18" charset="0"/>
              </a:rPr>
              <a:t>月</a:t>
            </a:r>
            <a:r>
              <a:rPr lang="en-US" altLang="zh-CN" sz="1600" dirty="0">
                <a:latin typeface="Rockwell" panose="02060603020205020403" pitchFamily="18" charset="0"/>
              </a:rPr>
              <a:t>3</a:t>
            </a:r>
            <a:r>
              <a:rPr lang="zh-CN" altLang="en-US" sz="1600" dirty="0">
                <a:latin typeface="Rockwell" panose="02060603020205020403" pitchFamily="18" charset="0"/>
              </a:rPr>
              <a:t>日至</a:t>
            </a:r>
            <a:r>
              <a:rPr lang="en-US" altLang="zh-CN" sz="1600" dirty="0">
                <a:latin typeface="Rockwell" panose="02060603020205020403" pitchFamily="18" charset="0"/>
              </a:rPr>
              <a:t>8</a:t>
            </a:r>
            <a:r>
              <a:rPr lang="zh-CN" altLang="en-US" sz="1600" dirty="0">
                <a:latin typeface="Rockwell" panose="02060603020205020403" pitchFamily="18" charset="0"/>
              </a:rPr>
              <a:t>月</a:t>
            </a:r>
            <a:r>
              <a:rPr lang="en-US" altLang="zh-CN" sz="1600" dirty="0">
                <a:latin typeface="Rockwell" panose="02060603020205020403" pitchFamily="18" charset="0"/>
              </a:rPr>
              <a:t>13</a:t>
            </a:r>
            <a:r>
              <a:rPr lang="zh-CN" altLang="en-US" sz="1600" dirty="0">
                <a:latin typeface="Rockwell" panose="02060603020205020403" pitchFamily="18" charset="0"/>
              </a:rPr>
              <a:t>日</a:t>
            </a:r>
            <a:endParaRPr lang="en-US" altLang="zh-CN" sz="1600" dirty="0">
              <a:latin typeface="Rockwell" panose="02060603020205020403" pitchFamily="18" charset="0"/>
            </a:endParaRPr>
          </a:p>
          <a:p>
            <a:pPr marL="742950" lvl="1" indent="-285750">
              <a:spcAft>
                <a:spcPts val="600"/>
              </a:spcAft>
              <a:buFont typeface="Arial" panose="020B0604020202020204" pitchFamily="34" charset="0"/>
              <a:buChar char="•"/>
            </a:pPr>
            <a:r>
              <a:rPr lang="zh-CN" altLang="en-US" sz="1600" dirty="0">
                <a:latin typeface="Rockwell" panose="02060603020205020403" pitchFamily="18" charset="0"/>
              </a:rPr>
              <a:t>培训费用：</a:t>
            </a:r>
            <a:r>
              <a:rPr lang="en-US" altLang="zh-CN" sz="1600" dirty="0">
                <a:latin typeface="Rockwell" panose="02060603020205020403" pitchFamily="18" charset="0"/>
              </a:rPr>
              <a:t>980</a:t>
            </a:r>
            <a:r>
              <a:rPr lang="zh-CN" altLang="en-US" sz="1600" dirty="0">
                <a:latin typeface="Rockwell" panose="02060603020205020403" pitchFamily="18" charset="0"/>
              </a:rPr>
              <a:t>美元</a:t>
            </a:r>
            <a:r>
              <a:rPr lang="en-US" altLang="zh-CN" sz="1600" dirty="0">
                <a:latin typeface="Rockwell" panose="02060603020205020403" pitchFamily="18" charset="0"/>
              </a:rPr>
              <a:t>/</a:t>
            </a:r>
            <a:r>
              <a:rPr lang="zh-CN" altLang="en-US" sz="1600" dirty="0">
                <a:latin typeface="Rockwell" panose="02060603020205020403" pitchFamily="18" charset="0"/>
              </a:rPr>
              <a:t>人</a:t>
            </a:r>
            <a:endParaRPr lang="en-US" altLang="zh-CN" sz="1600" dirty="0">
              <a:latin typeface="Rockwell" panose="02060603020205020403" pitchFamily="18" charset="0"/>
            </a:endParaRPr>
          </a:p>
          <a:p>
            <a:pPr marL="742950" lvl="1" indent="-285750">
              <a:spcAft>
                <a:spcPts val="600"/>
              </a:spcAft>
              <a:buFont typeface="Arial" panose="020B0604020202020204" pitchFamily="34" charset="0"/>
              <a:buChar char="•"/>
            </a:pPr>
            <a:r>
              <a:rPr lang="zh-CN" altLang="en-US" sz="1600" dirty="0">
                <a:latin typeface="Rockwell" panose="02060603020205020403" pitchFamily="18" charset="0"/>
              </a:rPr>
              <a:t>授课方式：网上授课</a:t>
            </a:r>
            <a:endParaRPr lang="en-US" altLang="zh-CN" sz="1600" dirty="0">
              <a:latin typeface="Rockwell" panose="02060603020205020403" pitchFamily="18" charset="0"/>
            </a:endParaRPr>
          </a:p>
          <a:p>
            <a:pPr marL="285750" indent="-285750">
              <a:spcAft>
                <a:spcPts val="600"/>
              </a:spcAft>
              <a:buFont typeface="Wingdings" panose="05000000000000000000" pitchFamily="2" charset="2"/>
              <a:buChar char="Ø"/>
            </a:pPr>
            <a:r>
              <a:rPr lang="zh-CN" altLang="en-US" sz="1600" dirty="0">
                <a:latin typeface="Rockwell" panose="02060603020205020403" pitchFamily="18" charset="0"/>
              </a:rPr>
              <a:t>也可根据要求，灵活制定在线培训项目时间并定制培训内容（需要成班）</a:t>
            </a:r>
            <a:endParaRPr lang="en-US" sz="1600" dirty="0">
              <a:latin typeface="Rockwell" panose="02060603020205020403" pitchFamily="18" charset="0"/>
            </a:endParaRPr>
          </a:p>
          <a:p>
            <a:pPr marL="285750" indent="-285750">
              <a:spcAft>
                <a:spcPts val="600"/>
              </a:spcAft>
              <a:buFont typeface="Wingdings" panose="05000000000000000000" pitchFamily="2" charset="2"/>
              <a:buChar char="Ø"/>
            </a:pPr>
            <a:r>
              <a:rPr lang="en-US" altLang="zh-CN" sz="1600" dirty="0">
                <a:latin typeface="Rockwell" panose="02060603020205020403" pitchFamily="18" charset="0"/>
              </a:rPr>
              <a:t>2015-2020</a:t>
            </a:r>
            <a:r>
              <a:rPr lang="zh-CN" altLang="en-US" sz="1600" dirty="0">
                <a:latin typeface="Rockwell" panose="02060603020205020403" pitchFamily="18" charset="0"/>
              </a:rPr>
              <a:t>年共举办了</a:t>
            </a:r>
            <a:r>
              <a:rPr lang="en-US" altLang="zh-CN" sz="1600" dirty="0">
                <a:latin typeface="Rockwell" panose="02060603020205020403" pitchFamily="18" charset="0"/>
              </a:rPr>
              <a:t>10</a:t>
            </a:r>
            <a:r>
              <a:rPr lang="zh-CN" altLang="en-US" sz="1600" dirty="0">
                <a:latin typeface="Rockwell" panose="02060603020205020403" pitchFamily="18" charset="0"/>
              </a:rPr>
              <a:t>期，为来自</a:t>
            </a:r>
            <a:r>
              <a:rPr lang="en-US" altLang="zh-CN" sz="1600" dirty="0">
                <a:latin typeface="Rockwell" panose="02060603020205020403" pitchFamily="18" charset="0"/>
              </a:rPr>
              <a:t>40</a:t>
            </a:r>
            <a:r>
              <a:rPr lang="zh-CN" altLang="en-US" sz="1600" dirty="0">
                <a:latin typeface="Rockwell" panose="02060603020205020403" pitchFamily="18" charset="0"/>
              </a:rPr>
              <a:t>多所高校、逾</a:t>
            </a:r>
            <a:r>
              <a:rPr lang="en-US" altLang="zh-CN" sz="1600" dirty="0">
                <a:latin typeface="Rockwell" panose="02060603020205020403" pitchFamily="18" charset="0"/>
              </a:rPr>
              <a:t>1000</a:t>
            </a:r>
            <a:r>
              <a:rPr lang="zh-CN" altLang="en-US" sz="1600" dirty="0">
                <a:latin typeface="Rockwell" panose="02060603020205020403" pitchFamily="18" charset="0"/>
              </a:rPr>
              <a:t>名学生提供了培训</a:t>
            </a:r>
            <a:endParaRPr lang="en-US" altLang="zh-CN" sz="1600" dirty="0">
              <a:latin typeface="Rockwell" panose="02060603020205020403" pitchFamily="18" charset="0"/>
            </a:endParaRPr>
          </a:p>
          <a:p>
            <a:pPr marL="285750" indent="-285750">
              <a:spcAft>
                <a:spcPts val="600"/>
              </a:spcAft>
              <a:buFont typeface="Wingdings" panose="05000000000000000000" pitchFamily="2" charset="2"/>
              <a:buChar char="Ø"/>
            </a:pPr>
            <a:r>
              <a:rPr lang="en-US" altLang="zh-CN" sz="1600" dirty="0">
                <a:latin typeface="Rockwell" panose="02060603020205020403" pitchFamily="18" charset="0"/>
              </a:rPr>
              <a:t>2020</a:t>
            </a:r>
            <a:r>
              <a:rPr lang="zh-CN" altLang="en-US" sz="1600" dirty="0">
                <a:latin typeface="Rockwell" panose="02060603020205020403" pitchFamily="18" charset="0"/>
              </a:rPr>
              <a:t>年</a:t>
            </a:r>
            <a:r>
              <a:rPr lang="en-US" altLang="zh-CN" sz="1600" dirty="0">
                <a:latin typeface="Rockwell" panose="02060603020205020403" pitchFamily="18" charset="0"/>
              </a:rPr>
              <a:t>10</a:t>
            </a:r>
            <a:r>
              <a:rPr lang="zh-CN" altLang="en-US" sz="1600" dirty="0">
                <a:latin typeface="Rockwell" panose="02060603020205020403" pitchFamily="18" charset="0"/>
              </a:rPr>
              <a:t>月至今共举办了</a:t>
            </a:r>
            <a:r>
              <a:rPr lang="en-US" altLang="zh-CN" sz="1600" dirty="0">
                <a:latin typeface="Rockwell" panose="02060603020205020403" pitchFamily="18" charset="0"/>
              </a:rPr>
              <a:t>10</a:t>
            </a:r>
            <a:r>
              <a:rPr lang="zh-CN" altLang="en-US" sz="1600" dirty="0">
                <a:latin typeface="Rockwell" panose="02060603020205020403" pitchFamily="18" charset="0"/>
              </a:rPr>
              <a:t>期线上项目，为来自</a:t>
            </a:r>
            <a:r>
              <a:rPr lang="en-US" altLang="zh-CN" sz="1600" dirty="0">
                <a:latin typeface="Rockwell" panose="02060603020205020403" pitchFamily="18" charset="0"/>
              </a:rPr>
              <a:t>8</a:t>
            </a:r>
            <a:r>
              <a:rPr lang="zh-CN" altLang="en-US" sz="1600" dirty="0">
                <a:latin typeface="Rockwell" panose="02060603020205020403" pitchFamily="18" charset="0"/>
              </a:rPr>
              <a:t>所高校近</a:t>
            </a:r>
            <a:r>
              <a:rPr lang="en-US" altLang="zh-CN" sz="1600" dirty="0">
                <a:latin typeface="Rockwell" panose="02060603020205020403" pitchFamily="18" charset="0"/>
              </a:rPr>
              <a:t>500</a:t>
            </a:r>
            <a:r>
              <a:rPr lang="zh-CN" altLang="en-US" sz="1600" dirty="0">
                <a:latin typeface="Rockwell" panose="02060603020205020403" pitchFamily="18" charset="0"/>
              </a:rPr>
              <a:t>名学生提供了培训</a:t>
            </a:r>
            <a:endParaRPr lang="en-US" altLang="zh-CN" sz="1600" dirty="0">
              <a:latin typeface="Rockwell" panose="02060603020205020403" pitchFamily="18" charset="0"/>
            </a:endParaRPr>
          </a:p>
        </p:txBody>
      </p:sp>
      <p:sp>
        <p:nvSpPr>
          <p:cNvPr id="18" name="TextBox 17"/>
          <p:cNvSpPr txBox="1"/>
          <p:nvPr/>
        </p:nvSpPr>
        <p:spPr>
          <a:xfrm>
            <a:off x="481129" y="382089"/>
            <a:ext cx="10656771" cy="523220"/>
          </a:xfrm>
          <a:prstGeom prst="rect">
            <a:avLst/>
          </a:prstGeom>
          <a:noFill/>
        </p:spPr>
        <p:txBody>
          <a:bodyPr wrap="square" rtlCol="0">
            <a:spAutoFit/>
          </a:bodyPr>
          <a:lstStyle/>
          <a:p>
            <a:r>
              <a:rPr lang="zh-CN" altLang="en-US" sz="2800" b="1" dirty="0" smtClean="0">
                <a:solidFill>
                  <a:srgbClr val="008717"/>
                </a:solidFill>
                <a:ea typeface="SimHei" panose="02010609060101010101" pitchFamily="49" charset="-122"/>
                <a:cs typeface="Times New Roman" panose="02020603050405020304" pitchFamily="18" charset="0"/>
              </a:rPr>
              <a:t>大学生</a:t>
            </a:r>
            <a:r>
              <a:rPr lang="zh-CN" altLang="en-US" sz="2800" b="1" dirty="0">
                <a:solidFill>
                  <a:srgbClr val="008717"/>
                </a:solidFill>
                <a:ea typeface="SimHei" panose="02010609060101010101" pitchFamily="49" charset="-122"/>
                <a:cs typeface="Times New Roman" panose="02020603050405020304" pitchFamily="18" charset="0"/>
              </a:rPr>
              <a:t>创新创业领导力项目</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53058" y="1010930"/>
            <a:ext cx="3361387" cy="22286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52331" y="1010930"/>
            <a:ext cx="3373698" cy="2228661"/>
          </a:xfrm>
          <a:prstGeom prst="rect">
            <a:avLst/>
          </a:prstGeom>
        </p:spPr>
      </p:pic>
    </p:spTree>
    <p:extLst>
      <p:ext uri="{BB962C8B-B14F-4D97-AF65-F5344CB8AC3E}">
        <p14:creationId xmlns:p14="http://schemas.microsoft.com/office/powerpoint/2010/main" xmlns="" val="113706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74435" y="4394917"/>
            <a:ext cx="9838707" cy="369332"/>
          </a:xfrm>
          <a:prstGeom prst="rect">
            <a:avLst/>
          </a:prstGeom>
          <a:noFill/>
        </p:spPr>
        <p:txBody>
          <a:bodyPr wrap="square" rtlCol="0">
            <a:spAutoFit/>
          </a:bodyPr>
          <a:lstStyle/>
          <a:p>
            <a:r>
              <a:rPr lang="zh-CN" alt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rPr>
              <a:t>空乘专业培训项目</a:t>
            </a:r>
            <a:endParaRPr lang="en-US" b="1" dirty="0">
              <a:solidFill>
                <a:srgbClr val="3E7A82"/>
              </a:solidFill>
              <a:latin typeface="Rockwell" panose="02060603020205020403" pitchFamily="18" charset="0"/>
              <a:ea typeface="SimHei" panose="02010609060101010101" pitchFamily="49" charset="-122"/>
              <a:cs typeface="Times New Roman" panose="02020603050405020304" pitchFamily="18" charset="0"/>
            </a:endParaRPr>
          </a:p>
        </p:txBody>
      </p:sp>
      <p:sp>
        <p:nvSpPr>
          <p:cNvPr id="15" name="TextBox 14"/>
          <p:cNvSpPr txBox="1"/>
          <p:nvPr/>
        </p:nvSpPr>
        <p:spPr>
          <a:xfrm>
            <a:off x="960408" y="4920787"/>
            <a:ext cx="10418792" cy="66172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zh-CN" altLang="en-US" sz="1600" dirty="0">
                <a:latin typeface="Rockwell" panose="02060603020205020403" pitchFamily="18" charset="0"/>
              </a:rPr>
              <a:t>培训内容涵盖航空专业英语和由大学旅游酒店管理学院提供的礼仪培训，为期</a:t>
            </a:r>
            <a:r>
              <a:rPr lang="en-US" altLang="zh-CN" sz="1600" dirty="0">
                <a:latin typeface="Rockwell" panose="02060603020205020403" pitchFamily="18" charset="0"/>
              </a:rPr>
              <a:t>16</a:t>
            </a:r>
            <a:r>
              <a:rPr lang="zh-CN" altLang="en-US" sz="1600" dirty="0">
                <a:latin typeface="Rockwell" panose="02060603020205020403" pitchFamily="18" charset="0"/>
              </a:rPr>
              <a:t>周</a:t>
            </a:r>
            <a:endParaRPr lang="en-US" altLang="zh-CN" sz="1600" dirty="0">
              <a:latin typeface="Rockwell" panose="02060603020205020403" pitchFamily="18" charset="0"/>
            </a:endParaRPr>
          </a:p>
          <a:p>
            <a:pPr marL="285750" indent="-285750">
              <a:spcAft>
                <a:spcPts val="600"/>
              </a:spcAft>
              <a:buFont typeface="Wingdings" panose="05000000000000000000" pitchFamily="2" charset="2"/>
              <a:buChar char="Ø"/>
            </a:pPr>
            <a:r>
              <a:rPr lang="en-US" altLang="zh-CN" sz="1600" dirty="0">
                <a:latin typeface="Rockwell" panose="02060603020205020403" pitchFamily="18" charset="0"/>
              </a:rPr>
              <a:t>2015</a:t>
            </a:r>
            <a:r>
              <a:rPr lang="zh-CN" altLang="en-US" sz="1600" dirty="0">
                <a:latin typeface="Rockwell" panose="02060603020205020403" pitchFamily="18" charset="0"/>
              </a:rPr>
              <a:t>年以来共举办了</a:t>
            </a:r>
            <a:r>
              <a:rPr lang="en-US" altLang="zh-CN" sz="1600" dirty="0">
                <a:latin typeface="Rockwell" panose="02060603020205020403" pitchFamily="18" charset="0"/>
              </a:rPr>
              <a:t>10</a:t>
            </a:r>
            <a:r>
              <a:rPr lang="zh-CN" altLang="en-US" sz="1600" dirty="0">
                <a:latin typeface="Rockwell" panose="02060603020205020403" pitchFamily="18" charset="0"/>
              </a:rPr>
              <a:t>届，为来自</a:t>
            </a:r>
            <a:r>
              <a:rPr lang="en-US" altLang="zh-CN" sz="1600" dirty="0">
                <a:latin typeface="Rockwell" panose="02060603020205020403" pitchFamily="18" charset="0"/>
              </a:rPr>
              <a:t>20</a:t>
            </a:r>
            <a:r>
              <a:rPr lang="zh-CN" altLang="en-US" sz="1600" dirty="0">
                <a:latin typeface="Rockwell" panose="02060603020205020403" pitchFamily="18" charset="0"/>
              </a:rPr>
              <a:t>多所高校逾</a:t>
            </a:r>
            <a:r>
              <a:rPr lang="en-US" altLang="zh-CN" sz="1600" dirty="0">
                <a:latin typeface="Rockwell" panose="02060603020205020403" pitchFamily="18" charset="0"/>
              </a:rPr>
              <a:t>500</a:t>
            </a:r>
            <a:r>
              <a:rPr lang="zh-CN" altLang="en-US" sz="1600" dirty="0">
                <a:latin typeface="Rockwell" panose="02060603020205020403" pitchFamily="18" charset="0"/>
              </a:rPr>
              <a:t>名学生提供了培训</a:t>
            </a:r>
            <a:endParaRPr lang="en-US" sz="1600" dirty="0">
              <a:latin typeface="Rockwell" panose="02060603020205020403" pitchFamily="18" charset="0"/>
            </a:endParaRPr>
          </a:p>
        </p:txBody>
      </p:sp>
      <p:pic>
        <p:nvPicPr>
          <p:cNvPr id="3" name="Picture 2">
            <a:extLst>
              <a:ext uri="{FF2B5EF4-FFF2-40B4-BE49-F238E27FC236}">
                <a16:creationId xmlns:a16="http://schemas.microsoft.com/office/drawing/2014/main" xmlns="" id="{208A8B77-32D7-4632-A0DB-71B0A8CA0A39}"/>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192802" y="1385568"/>
            <a:ext cx="5879697" cy="2852718"/>
          </a:xfrm>
          <a:prstGeom prst="rect">
            <a:avLst/>
          </a:prstGeom>
          <a:ln>
            <a:noFill/>
          </a:ln>
          <a:effectLst>
            <a:softEdge rad="112500"/>
          </a:effectLst>
        </p:spPr>
      </p:pic>
      <p:pic>
        <p:nvPicPr>
          <p:cNvPr id="4" name="Picture 3">
            <a:extLst>
              <a:ext uri="{FF2B5EF4-FFF2-40B4-BE49-F238E27FC236}">
                <a16:creationId xmlns:a16="http://schemas.microsoft.com/office/drawing/2014/main" xmlns="" id="{AC211C93-F12C-4317-8AD1-ED008EA701F2}"/>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76654" y="1397640"/>
            <a:ext cx="5370165" cy="2861857"/>
          </a:xfrm>
          <a:prstGeom prst="rect">
            <a:avLst/>
          </a:prstGeom>
          <a:ln>
            <a:noFill/>
          </a:ln>
          <a:effectLst>
            <a:softEdge rad="112500"/>
          </a:effectLst>
        </p:spPr>
      </p:pic>
      <p:sp>
        <p:nvSpPr>
          <p:cNvPr id="16" name="TextBox 15"/>
          <p:cNvSpPr txBox="1"/>
          <p:nvPr/>
        </p:nvSpPr>
        <p:spPr>
          <a:xfrm>
            <a:off x="481129" y="382089"/>
            <a:ext cx="10656771" cy="523220"/>
          </a:xfrm>
          <a:prstGeom prst="rect">
            <a:avLst/>
          </a:prstGeom>
          <a:noFill/>
        </p:spPr>
        <p:txBody>
          <a:bodyPr wrap="square" rtlCol="0">
            <a:spAutoFit/>
          </a:bodyPr>
          <a:lstStyle/>
          <a:p>
            <a:r>
              <a:rPr lang="zh-CN" altLang="en-US" sz="2800" b="1" dirty="0" smtClean="0">
                <a:solidFill>
                  <a:srgbClr val="008717"/>
                </a:solidFill>
                <a:ea typeface="SimHei" panose="02010609060101010101" pitchFamily="49" charset="-122"/>
                <a:cs typeface="Times New Roman" panose="02020603050405020304" pitchFamily="18" charset="0"/>
              </a:rPr>
              <a:t>空</a:t>
            </a:r>
            <a:r>
              <a:rPr lang="zh-CN" altLang="en-US" sz="2800" b="1" dirty="0">
                <a:solidFill>
                  <a:srgbClr val="008717"/>
                </a:solidFill>
                <a:ea typeface="SimHei" panose="02010609060101010101" pitchFamily="49" charset="-122"/>
                <a:cs typeface="Times New Roman" panose="02020603050405020304" pitchFamily="18" charset="0"/>
              </a:rPr>
              <a:t>乘专业培训项目</a:t>
            </a:r>
            <a:endParaRPr lang="en-US" sz="2800" b="1" dirty="0">
              <a:solidFill>
                <a:srgbClr val="008717"/>
              </a:solidFill>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521655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8282" y="905309"/>
            <a:ext cx="4725836" cy="455125"/>
          </a:xfrm>
          <a:prstGeom prst="rect">
            <a:avLst/>
          </a:prstGeom>
          <a:noFill/>
        </p:spPr>
        <p:txBody>
          <a:bodyPr wrap="square" rtlCol="0">
            <a:spAutoFit/>
          </a:bodyPr>
          <a:lstStyle/>
          <a:p>
            <a:pPr>
              <a:lnSpc>
                <a:spcPct val="150000"/>
              </a:lnSpc>
            </a:pPr>
            <a:r>
              <a:rPr lang="zh-CN" altLang="en-US" b="1" dirty="0">
                <a:latin typeface="Rockwell" panose="02060603020205020403" pitchFamily="18" charset="0"/>
                <a:ea typeface="SimHei" panose="02010609060101010101" pitchFamily="49" charset="-122"/>
                <a:cs typeface="Times New Roman" panose="02020603050405020304" pitchFamily="18" charset="0"/>
              </a:rPr>
              <a:t>国际大学生及国际初高中生定制主题培训</a:t>
            </a:r>
            <a:endParaRPr lang="en-US" altLang="zh-CN" b="1" dirty="0">
              <a:latin typeface="Rockwell" panose="02060603020205020403" pitchFamily="18" charset="0"/>
              <a:ea typeface="SimHei" panose="02010609060101010101" pitchFamily="49" charset="-122"/>
              <a:cs typeface="Times New Roman" panose="02020603050405020304" pitchFamily="18"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556650" y="3471660"/>
            <a:ext cx="3583793" cy="2418036"/>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330160" y="3471661"/>
            <a:ext cx="3583792" cy="2418035"/>
          </a:xfrm>
          <a:prstGeom prst="rect">
            <a:avLst/>
          </a:prstGeom>
        </p:spPr>
      </p:pic>
      <p:sp>
        <p:nvSpPr>
          <p:cNvPr id="2" name="TextBox 1"/>
          <p:cNvSpPr txBox="1"/>
          <p:nvPr/>
        </p:nvSpPr>
        <p:spPr>
          <a:xfrm>
            <a:off x="595287" y="1476716"/>
            <a:ext cx="5449332" cy="1754326"/>
          </a:xfrm>
          <a:prstGeom prst="rect">
            <a:avLst/>
          </a:prstGeom>
          <a:noFill/>
        </p:spPr>
        <p:txBody>
          <a:bodyPr wrap="square" rtlCol="0">
            <a:spAutoFit/>
          </a:bodyPr>
          <a:lstStyle/>
          <a:p>
            <a:pPr marL="285750" indent="-285750">
              <a:lnSpc>
                <a:spcPct val="120000"/>
              </a:lnSpc>
              <a:buFont typeface="Courier New" panose="02070309020205020404" pitchFamily="49" charset="0"/>
              <a:buChar char="o"/>
            </a:pPr>
            <a:r>
              <a:rPr lang="zh-CN" altLang="en-US" dirty="0"/>
              <a:t>各种类型和主题的培训项目均可定制</a:t>
            </a:r>
            <a:endParaRPr lang="en-US" altLang="zh-CN" dirty="0"/>
          </a:p>
          <a:p>
            <a:pPr marL="285750" indent="-285750">
              <a:lnSpc>
                <a:spcPct val="120000"/>
              </a:lnSpc>
              <a:buFont typeface="Courier New" panose="02070309020205020404" pitchFamily="49" charset="0"/>
              <a:buChar char="o"/>
            </a:pPr>
            <a:r>
              <a:rPr lang="en-US" altLang="zh-CN" dirty="0"/>
              <a:t>2021</a:t>
            </a:r>
            <a:r>
              <a:rPr lang="zh-CN" altLang="en-US" dirty="0"/>
              <a:t>年为网上授课</a:t>
            </a:r>
            <a:endParaRPr lang="en-US" altLang="zh-CN" dirty="0"/>
          </a:p>
          <a:p>
            <a:pPr marL="285750" indent="-285750">
              <a:lnSpc>
                <a:spcPct val="120000"/>
              </a:lnSpc>
              <a:buFont typeface="Courier New" panose="02070309020205020404" pitchFamily="49" charset="0"/>
              <a:buChar char="o"/>
            </a:pPr>
            <a:r>
              <a:rPr lang="zh-CN" altLang="en-US" dirty="0"/>
              <a:t>国际旅行重新开放后，大学可提供</a:t>
            </a:r>
            <a:r>
              <a:rPr lang="en-US" altLang="zh-CN" dirty="0"/>
              <a:t>Form I-20</a:t>
            </a:r>
            <a:r>
              <a:rPr lang="zh-CN" altLang="en-US" dirty="0"/>
              <a:t>或者邀请函帮助学生取得</a:t>
            </a:r>
            <a:r>
              <a:rPr lang="en-US" altLang="zh-CN" dirty="0"/>
              <a:t>F-1</a:t>
            </a:r>
            <a:r>
              <a:rPr lang="zh-CN" altLang="en-US" dirty="0"/>
              <a:t>国际学生留学签证或旅游签证赴美参加项目</a:t>
            </a:r>
            <a:endParaRPr lang="en-US" dirty="0"/>
          </a:p>
        </p:txBody>
      </p:sp>
      <p:sp>
        <p:nvSpPr>
          <p:cNvPr id="15" name="TextBox 14"/>
          <p:cNvSpPr txBox="1"/>
          <p:nvPr/>
        </p:nvSpPr>
        <p:spPr>
          <a:xfrm>
            <a:off x="6044619" y="1476716"/>
            <a:ext cx="5787447" cy="1754326"/>
          </a:xfrm>
          <a:prstGeom prst="rect">
            <a:avLst/>
          </a:prstGeom>
          <a:noFill/>
        </p:spPr>
        <p:txBody>
          <a:bodyPr wrap="square" rtlCol="0">
            <a:spAutoFit/>
          </a:bodyPr>
          <a:lstStyle/>
          <a:p>
            <a:pPr marL="285750" indent="-285750">
              <a:lnSpc>
                <a:spcPct val="120000"/>
              </a:lnSpc>
              <a:buFont typeface="Courier New" panose="02070309020205020404" pitchFamily="49" charset="0"/>
              <a:buChar char="o"/>
            </a:pPr>
            <a:r>
              <a:rPr lang="zh-CN" altLang="en-US" dirty="0"/>
              <a:t>可以设计成含学分的培训项目</a:t>
            </a:r>
            <a:endParaRPr lang="en-US" altLang="zh-CN" dirty="0"/>
          </a:p>
          <a:p>
            <a:pPr marL="285750" indent="-285750">
              <a:lnSpc>
                <a:spcPct val="120000"/>
              </a:lnSpc>
              <a:buFont typeface="Courier New" panose="02070309020205020404" pitchFamily="49" charset="0"/>
              <a:buChar char="o"/>
            </a:pPr>
            <a:r>
              <a:rPr lang="zh-CN" altLang="en-US" dirty="0"/>
              <a:t>需要成班，人数为</a:t>
            </a:r>
            <a:r>
              <a:rPr lang="en-US" altLang="zh-CN" dirty="0"/>
              <a:t>30</a:t>
            </a:r>
            <a:r>
              <a:rPr lang="zh-CN" altLang="en-US" dirty="0"/>
              <a:t>人或以上</a:t>
            </a:r>
            <a:endParaRPr lang="en-US" altLang="zh-CN" dirty="0"/>
          </a:p>
          <a:p>
            <a:pPr marL="285750" indent="-285750">
              <a:lnSpc>
                <a:spcPct val="120000"/>
              </a:lnSpc>
              <a:buFont typeface="Courier New" panose="02070309020205020404" pitchFamily="49" charset="0"/>
              <a:buChar char="o"/>
            </a:pPr>
            <a:r>
              <a:rPr lang="zh-CN" altLang="en-US" dirty="0"/>
              <a:t>项目内容专业性高、互动感强，充分感受美国式教</a:t>
            </a:r>
            <a:endParaRPr lang="en-US" altLang="zh-CN" dirty="0"/>
          </a:p>
          <a:p>
            <a:pPr marL="285750" indent="-285750">
              <a:lnSpc>
                <a:spcPct val="120000"/>
              </a:lnSpc>
              <a:buFont typeface="Courier New" panose="02070309020205020404" pitchFamily="49" charset="0"/>
              <a:buChar char="o"/>
            </a:pPr>
            <a:r>
              <a:rPr lang="zh-CN" altLang="en-US" dirty="0"/>
              <a:t>由于培训课程均为成班制，请联系我们团队咨询相关课程费用</a:t>
            </a:r>
            <a:endParaRPr lang="en-US" altLang="zh-CN" dirty="0"/>
          </a:p>
        </p:txBody>
      </p:sp>
      <p:sp>
        <p:nvSpPr>
          <p:cNvPr id="10" name="TextBox 9"/>
          <p:cNvSpPr txBox="1"/>
          <p:nvPr/>
        </p:nvSpPr>
        <p:spPr>
          <a:xfrm>
            <a:off x="481129" y="382089"/>
            <a:ext cx="10656771" cy="523220"/>
          </a:xfrm>
          <a:prstGeom prst="rect">
            <a:avLst/>
          </a:prstGeom>
          <a:noFill/>
        </p:spPr>
        <p:txBody>
          <a:bodyPr wrap="square" rtlCol="0">
            <a:spAutoFit/>
          </a:bodyPr>
          <a:lstStyle/>
          <a:p>
            <a:r>
              <a:rPr lang="zh-CN" altLang="en-US" sz="2800" b="1" smtClean="0">
                <a:solidFill>
                  <a:srgbClr val="008717"/>
                </a:solidFill>
                <a:ea typeface="SimHei" panose="02010609060101010101" pitchFamily="49" charset="-122"/>
                <a:cs typeface="Times New Roman" panose="02020603050405020304" pitchFamily="18" charset="0"/>
              </a:rPr>
              <a:t>定制学生</a:t>
            </a:r>
            <a:r>
              <a:rPr lang="zh-CN" altLang="en-US" sz="2800" b="1" dirty="0" smtClean="0">
                <a:solidFill>
                  <a:srgbClr val="008717"/>
                </a:solidFill>
                <a:ea typeface="SimHei" panose="02010609060101010101" pitchFamily="49" charset="-122"/>
                <a:cs typeface="Times New Roman" panose="02020603050405020304" pitchFamily="18" charset="0"/>
              </a:rPr>
              <a:t>项目</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669" y="3471660"/>
            <a:ext cx="3583792" cy="2418036"/>
          </a:xfrm>
          <a:prstGeom prst="rect">
            <a:avLst/>
          </a:prstGeom>
        </p:spPr>
      </p:pic>
    </p:spTree>
    <p:extLst>
      <p:ext uri="{BB962C8B-B14F-4D97-AF65-F5344CB8AC3E}">
        <p14:creationId xmlns:p14="http://schemas.microsoft.com/office/powerpoint/2010/main" xmlns="" val="4074441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2619" y="363275"/>
            <a:ext cx="8813259" cy="515565"/>
          </a:xfrm>
        </p:spPr>
        <p:txBody>
          <a:bodyPr/>
          <a:lstStyle/>
          <a:p>
            <a:r>
              <a:rPr lang="en-US" sz="2100" b="1" dirty="0">
                <a:solidFill>
                  <a:schemeClr val="tx1">
                    <a:lumMod val="65000"/>
                    <a:lumOff val="35000"/>
                  </a:schemeClr>
                </a:solidFill>
              </a:rPr>
              <a:t>CALIFORNIA STATE POLYTECHNIC UNIVERSITY, POMONA</a:t>
            </a:r>
          </a:p>
        </p:txBody>
      </p:sp>
      <p:sp>
        <p:nvSpPr>
          <p:cNvPr id="7" name="TextBox 6"/>
          <p:cNvSpPr txBox="1"/>
          <p:nvPr/>
        </p:nvSpPr>
        <p:spPr>
          <a:xfrm>
            <a:off x="6464754" y="5735937"/>
            <a:ext cx="4655192" cy="784830"/>
          </a:xfrm>
          <a:prstGeom prst="rect">
            <a:avLst/>
          </a:prstGeom>
          <a:noFill/>
        </p:spPr>
        <p:txBody>
          <a:bodyPr wrap="square" rtlCol="0">
            <a:spAutoFit/>
          </a:bodyPr>
          <a:lstStyle/>
          <a:p>
            <a:r>
              <a:rPr lang="en-US" altLang="zh-CN" sz="4500" b="1" dirty="0">
                <a:solidFill>
                  <a:srgbClr val="FF0000"/>
                </a:solidFill>
                <a:latin typeface="Rockwell" panose="02060603020205020403" pitchFamily="18" charset="0"/>
                <a:ea typeface="SimHei" panose="02010609060101010101" pitchFamily="49" charset="-122"/>
                <a:cs typeface="Times New Roman" panose="02020603050405020304" pitchFamily="18" charset="0"/>
              </a:rPr>
              <a:t>Thank you!</a:t>
            </a:r>
            <a:endParaRPr lang="en-US" sz="4500" b="1" dirty="0">
              <a:solidFill>
                <a:srgbClr val="FF0000"/>
              </a:solidFill>
              <a:latin typeface="Rockwell" panose="02060603020205020403" pitchFamily="18" charset="0"/>
              <a:ea typeface="SimHei" panose="02010609060101010101" pitchFamily="49" charset="-122"/>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743639" y="1381953"/>
            <a:ext cx="4743264" cy="4145156"/>
          </a:xfrm>
          <a:prstGeom prst="rect">
            <a:avLst/>
          </a:prstGeom>
        </p:spPr>
      </p:pic>
    </p:spTree>
    <p:extLst>
      <p:ext uri="{BB962C8B-B14F-4D97-AF65-F5344CB8AC3E}">
        <p14:creationId xmlns:p14="http://schemas.microsoft.com/office/powerpoint/2010/main" xmlns="" val="74973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大学排名</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4" name="TextBox 13"/>
          <p:cNvSpPr txBox="1"/>
          <p:nvPr/>
        </p:nvSpPr>
        <p:spPr>
          <a:xfrm>
            <a:off x="1641216" y="1656193"/>
            <a:ext cx="10583111" cy="569387"/>
          </a:xfrm>
          <a:prstGeom prst="rect">
            <a:avLst/>
          </a:prstGeom>
          <a:noFill/>
        </p:spPr>
        <p:txBody>
          <a:bodyPr wrap="square" rtlCol="0">
            <a:spAutoFit/>
          </a:bodyPr>
          <a:lstStyle/>
          <a:p>
            <a:r>
              <a:rPr lang="zh-CN" altLang="en-US" sz="1500" dirty="0">
                <a:latin typeface="Rockwell" panose="02060603020205020403" pitchFamily="18" charset="0"/>
                <a:ea typeface="SimHei" panose="02010609060101010101" pitchFamily="49" charset="-122"/>
                <a:cs typeface="Arial" panose="020B0604020202020204" pitchFamily="34" charset="0"/>
              </a:rPr>
              <a:t>美国西部地区性公立大学综合排名第二</a:t>
            </a:r>
            <a:endParaRPr lang="en-US" altLang="zh-CN" sz="1500" dirty="0">
              <a:latin typeface="Rockwell" panose="02060603020205020403" pitchFamily="18" charset="0"/>
              <a:ea typeface="SimHei" panose="02010609060101010101" pitchFamily="49" charset="-122"/>
              <a:cs typeface="Arial" panose="020B0604020202020204" pitchFamily="34" charset="0"/>
            </a:endParaRPr>
          </a:p>
          <a:p>
            <a:r>
              <a:rPr lang="en-US" sz="14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hlinkClick r:id="rId2"/>
              </a:rPr>
              <a:t>www.usnews.com/best-colleges/rankings/regional-universities-west/top-public</a:t>
            </a:r>
            <a:r>
              <a:rPr lang="en-US" sz="16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rPr>
              <a:t> </a:t>
            </a:r>
            <a:endParaRPr lang="en-US" altLang="zh-CN" sz="16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endParaRPr>
          </a:p>
        </p:txBody>
      </p:sp>
      <p:grpSp>
        <p:nvGrpSpPr>
          <p:cNvPr id="43" name="组合 243"/>
          <p:cNvGrpSpPr/>
          <p:nvPr/>
        </p:nvGrpSpPr>
        <p:grpSpPr>
          <a:xfrm>
            <a:off x="700566" y="990369"/>
            <a:ext cx="682170" cy="465320"/>
            <a:chOff x="7242176" y="888627"/>
            <a:chExt cx="962025" cy="631825"/>
          </a:xfrm>
        </p:grpSpPr>
        <p:sp>
          <p:nvSpPr>
            <p:cNvPr id="44" name="Rectangle 37"/>
            <p:cNvSpPr>
              <a:spLocks noChangeArrowheads="1"/>
            </p:cNvSpPr>
            <p:nvPr/>
          </p:nvSpPr>
          <p:spPr bwMode="auto">
            <a:xfrm>
              <a:off x="7512051" y="1160089"/>
              <a:ext cx="420688" cy="269875"/>
            </a:xfrm>
            <a:prstGeom prst="rect">
              <a:avLst/>
            </a:prstGeom>
            <a:solidFill>
              <a:srgbClr val="3A55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8"/>
            <p:cNvSpPr>
              <a:spLocks/>
            </p:cNvSpPr>
            <p:nvPr/>
          </p:nvSpPr>
          <p:spPr bwMode="auto">
            <a:xfrm>
              <a:off x="7512051" y="1339477"/>
              <a:ext cx="420688" cy="180975"/>
            </a:xfrm>
            <a:custGeom>
              <a:avLst/>
              <a:gdLst>
                <a:gd name="T0" fmla="*/ 112 w 112"/>
                <a:gd name="T1" fmla="*/ 24 h 48"/>
                <a:gd name="T2" fmla="*/ 56 w 112"/>
                <a:gd name="T3" fmla="*/ 48 h 48"/>
                <a:gd name="T4" fmla="*/ 0 w 112"/>
                <a:gd name="T5" fmla="*/ 24 h 48"/>
                <a:gd name="T6" fmla="*/ 0 w 112"/>
                <a:gd name="T7" fmla="*/ 0 h 48"/>
                <a:gd name="T8" fmla="*/ 112 w 112"/>
                <a:gd name="T9" fmla="*/ 0 h 48"/>
                <a:gd name="T10" fmla="*/ 112 w 112"/>
                <a:gd name="T11" fmla="*/ 24 h 48"/>
              </a:gdLst>
              <a:ahLst/>
              <a:cxnLst>
                <a:cxn ang="0">
                  <a:pos x="T0" y="T1"/>
                </a:cxn>
                <a:cxn ang="0">
                  <a:pos x="T2" y="T3"/>
                </a:cxn>
                <a:cxn ang="0">
                  <a:pos x="T4" y="T5"/>
                </a:cxn>
                <a:cxn ang="0">
                  <a:pos x="T6" y="T7"/>
                </a:cxn>
                <a:cxn ang="0">
                  <a:pos x="T8" y="T9"/>
                </a:cxn>
                <a:cxn ang="0">
                  <a:pos x="T10" y="T11"/>
                </a:cxn>
              </a:cxnLst>
              <a:rect l="0" t="0" r="r" b="b"/>
              <a:pathLst>
                <a:path w="112" h="48">
                  <a:moveTo>
                    <a:pt x="112" y="24"/>
                  </a:moveTo>
                  <a:cubicBezTo>
                    <a:pt x="112" y="37"/>
                    <a:pt x="87" y="48"/>
                    <a:pt x="56" y="48"/>
                  </a:cubicBezTo>
                  <a:cubicBezTo>
                    <a:pt x="25" y="48"/>
                    <a:pt x="0" y="37"/>
                    <a:pt x="0" y="24"/>
                  </a:cubicBezTo>
                  <a:cubicBezTo>
                    <a:pt x="0" y="0"/>
                    <a:pt x="0" y="0"/>
                    <a:pt x="0" y="0"/>
                  </a:cubicBezTo>
                  <a:cubicBezTo>
                    <a:pt x="112" y="0"/>
                    <a:pt x="112" y="0"/>
                    <a:pt x="112" y="0"/>
                  </a:cubicBezTo>
                  <a:lnTo>
                    <a:pt x="112" y="24"/>
                  </a:lnTo>
                  <a:close/>
                </a:path>
              </a:pathLst>
            </a:custGeom>
            <a:solidFill>
              <a:srgbClr val="334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Oval 39"/>
            <p:cNvSpPr>
              <a:spLocks noChangeArrowheads="1"/>
            </p:cNvSpPr>
            <p:nvPr/>
          </p:nvSpPr>
          <p:spPr bwMode="auto">
            <a:xfrm>
              <a:off x="7512051" y="1248989"/>
              <a:ext cx="420688" cy="180975"/>
            </a:xfrm>
            <a:prstGeom prst="ellipse">
              <a:avLst/>
            </a:prstGeom>
            <a:solidFill>
              <a:srgbClr val="3A55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40"/>
            <p:cNvSpPr>
              <a:spLocks noChangeArrowheads="1"/>
            </p:cNvSpPr>
            <p:nvPr/>
          </p:nvSpPr>
          <p:spPr bwMode="auto">
            <a:xfrm>
              <a:off x="8053388" y="1339477"/>
              <a:ext cx="30163" cy="30163"/>
            </a:xfrm>
            <a:prstGeom prst="rect">
              <a:avLst/>
            </a:prstGeom>
            <a:solidFill>
              <a:srgbClr val="3A55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Oval 41"/>
            <p:cNvSpPr>
              <a:spLocks noChangeArrowheads="1"/>
            </p:cNvSpPr>
            <p:nvPr/>
          </p:nvSpPr>
          <p:spPr bwMode="auto">
            <a:xfrm>
              <a:off x="7512051" y="1099764"/>
              <a:ext cx="420688" cy="420688"/>
            </a:xfrm>
            <a:prstGeom prst="ellipse">
              <a:avLst/>
            </a:prstGeom>
            <a:solidFill>
              <a:srgbClr val="334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Oval 42"/>
            <p:cNvSpPr>
              <a:spLocks noChangeArrowheads="1"/>
            </p:cNvSpPr>
            <p:nvPr/>
          </p:nvSpPr>
          <p:spPr bwMode="auto">
            <a:xfrm>
              <a:off x="7512051" y="1009277"/>
              <a:ext cx="420688" cy="420688"/>
            </a:xfrm>
            <a:prstGeom prst="ellipse">
              <a:avLst/>
            </a:prstGeom>
            <a:solidFill>
              <a:srgbClr val="3A55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43"/>
            <p:cNvSpPr>
              <a:spLocks noChangeArrowheads="1"/>
            </p:cNvSpPr>
            <p:nvPr/>
          </p:nvSpPr>
          <p:spPr bwMode="auto">
            <a:xfrm>
              <a:off x="8053388" y="1099764"/>
              <a:ext cx="30163" cy="239713"/>
            </a:xfrm>
            <a:prstGeom prst="rect">
              <a:avLst/>
            </a:prstGeom>
            <a:solidFill>
              <a:srgbClr val="F05F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4"/>
            <p:cNvSpPr>
              <a:spLocks/>
            </p:cNvSpPr>
            <p:nvPr/>
          </p:nvSpPr>
          <p:spPr bwMode="auto">
            <a:xfrm>
              <a:off x="7242176" y="888627"/>
              <a:ext cx="962025" cy="360363"/>
            </a:xfrm>
            <a:custGeom>
              <a:avLst/>
              <a:gdLst>
                <a:gd name="T0" fmla="*/ 303 w 606"/>
                <a:gd name="T1" fmla="*/ 227 h 227"/>
                <a:gd name="T2" fmla="*/ 0 w 606"/>
                <a:gd name="T3" fmla="*/ 114 h 227"/>
                <a:gd name="T4" fmla="*/ 303 w 606"/>
                <a:gd name="T5" fmla="*/ 0 h 227"/>
                <a:gd name="T6" fmla="*/ 606 w 606"/>
                <a:gd name="T7" fmla="*/ 114 h 227"/>
                <a:gd name="T8" fmla="*/ 303 w 606"/>
                <a:gd name="T9" fmla="*/ 227 h 227"/>
              </a:gdLst>
              <a:ahLst/>
              <a:cxnLst>
                <a:cxn ang="0">
                  <a:pos x="T0" y="T1"/>
                </a:cxn>
                <a:cxn ang="0">
                  <a:pos x="T2" y="T3"/>
                </a:cxn>
                <a:cxn ang="0">
                  <a:pos x="T4" y="T5"/>
                </a:cxn>
                <a:cxn ang="0">
                  <a:pos x="T6" y="T7"/>
                </a:cxn>
                <a:cxn ang="0">
                  <a:pos x="T8" y="T9"/>
                </a:cxn>
              </a:cxnLst>
              <a:rect l="0" t="0" r="r" b="b"/>
              <a:pathLst>
                <a:path w="606" h="227">
                  <a:moveTo>
                    <a:pt x="303" y="227"/>
                  </a:moveTo>
                  <a:lnTo>
                    <a:pt x="0" y="114"/>
                  </a:lnTo>
                  <a:lnTo>
                    <a:pt x="303" y="0"/>
                  </a:lnTo>
                  <a:lnTo>
                    <a:pt x="606" y="114"/>
                  </a:lnTo>
                  <a:lnTo>
                    <a:pt x="303" y="227"/>
                  </a:lnTo>
                  <a:close/>
                </a:path>
              </a:pathLst>
            </a:custGeom>
            <a:solidFill>
              <a:srgbClr val="647A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Oval 45"/>
            <p:cNvSpPr>
              <a:spLocks noChangeArrowheads="1"/>
            </p:cNvSpPr>
            <p:nvPr/>
          </p:nvSpPr>
          <p:spPr bwMode="auto">
            <a:xfrm>
              <a:off x="7693026" y="1053727"/>
              <a:ext cx="60325" cy="30163"/>
            </a:xfrm>
            <a:prstGeom prst="ellipse">
              <a:avLst/>
            </a:prstGeom>
            <a:solidFill>
              <a:srgbClr val="3A55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227"/>
          <p:cNvGrpSpPr/>
          <p:nvPr/>
        </p:nvGrpSpPr>
        <p:grpSpPr>
          <a:xfrm>
            <a:off x="861421" y="3845612"/>
            <a:ext cx="423046" cy="549289"/>
            <a:chOff x="6880225" y="2133600"/>
            <a:chExt cx="596900" cy="841375"/>
          </a:xfrm>
        </p:grpSpPr>
        <p:sp>
          <p:nvSpPr>
            <p:cNvPr id="68" name="Freeform 50415"/>
            <p:cNvSpPr>
              <a:spLocks/>
            </p:cNvSpPr>
            <p:nvPr/>
          </p:nvSpPr>
          <p:spPr bwMode="auto">
            <a:xfrm>
              <a:off x="6880225" y="2133600"/>
              <a:ext cx="596900" cy="841375"/>
            </a:xfrm>
            <a:custGeom>
              <a:avLst/>
              <a:gdLst>
                <a:gd name="T0" fmla="*/ 176 w 176"/>
                <a:gd name="T1" fmla="*/ 224 h 248"/>
                <a:gd name="T2" fmla="*/ 152 w 176"/>
                <a:gd name="T3" fmla="*/ 248 h 248"/>
                <a:gd name="T4" fmla="*/ 24 w 176"/>
                <a:gd name="T5" fmla="*/ 248 h 248"/>
                <a:gd name="T6" fmla="*/ 0 w 176"/>
                <a:gd name="T7" fmla="*/ 224 h 248"/>
                <a:gd name="T8" fmla="*/ 0 w 176"/>
                <a:gd name="T9" fmla="*/ 24 h 248"/>
                <a:gd name="T10" fmla="*/ 24 w 176"/>
                <a:gd name="T11" fmla="*/ 0 h 248"/>
                <a:gd name="T12" fmla="*/ 152 w 176"/>
                <a:gd name="T13" fmla="*/ 0 h 248"/>
                <a:gd name="T14" fmla="*/ 176 w 176"/>
                <a:gd name="T15" fmla="*/ 24 h 248"/>
                <a:gd name="T16" fmla="*/ 176 w 176"/>
                <a:gd name="T17" fmla="*/ 2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48">
                  <a:moveTo>
                    <a:pt x="176" y="224"/>
                  </a:moveTo>
                  <a:cubicBezTo>
                    <a:pt x="176" y="237"/>
                    <a:pt x="165" y="248"/>
                    <a:pt x="152" y="248"/>
                  </a:cubicBezTo>
                  <a:cubicBezTo>
                    <a:pt x="24" y="248"/>
                    <a:pt x="24" y="248"/>
                    <a:pt x="24" y="248"/>
                  </a:cubicBezTo>
                  <a:cubicBezTo>
                    <a:pt x="11" y="248"/>
                    <a:pt x="0" y="237"/>
                    <a:pt x="0" y="224"/>
                  </a:cubicBezTo>
                  <a:cubicBezTo>
                    <a:pt x="0" y="24"/>
                    <a:pt x="0" y="24"/>
                    <a:pt x="0" y="24"/>
                  </a:cubicBezTo>
                  <a:cubicBezTo>
                    <a:pt x="0" y="11"/>
                    <a:pt x="11" y="0"/>
                    <a:pt x="24" y="0"/>
                  </a:cubicBezTo>
                  <a:cubicBezTo>
                    <a:pt x="152" y="0"/>
                    <a:pt x="152" y="0"/>
                    <a:pt x="152" y="0"/>
                  </a:cubicBezTo>
                  <a:cubicBezTo>
                    <a:pt x="165" y="0"/>
                    <a:pt x="176" y="11"/>
                    <a:pt x="176" y="24"/>
                  </a:cubicBezTo>
                  <a:lnTo>
                    <a:pt x="176" y="224"/>
                  </a:lnTo>
                  <a:close/>
                </a:path>
              </a:pathLst>
            </a:custGeom>
            <a:solidFill>
              <a:srgbClr val="D3D7D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0416"/>
            <p:cNvSpPr>
              <a:spLocks/>
            </p:cNvSpPr>
            <p:nvPr/>
          </p:nvSpPr>
          <p:spPr bwMode="auto">
            <a:xfrm>
              <a:off x="6934200" y="2187575"/>
              <a:ext cx="488950" cy="136525"/>
            </a:xfrm>
            <a:custGeom>
              <a:avLst/>
              <a:gdLst>
                <a:gd name="T0" fmla="*/ 144 w 144"/>
                <a:gd name="T1" fmla="*/ 24 h 40"/>
                <a:gd name="T2" fmla="*/ 128 w 144"/>
                <a:gd name="T3" fmla="*/ 40 h 40"/>
                <a:gd name="T4" fmla="*/ 16 w 144"/>
                <a:gd name="T5" fmla="*/ 40 h 40"/>
                <a:gd name="T6" fmla="*/ 0 w 144"/>
                <a:gd name="T7" fmla="*/ 24 h 40"/>
                <a:gd name="T8" fmla="*/ 0 w 144"/>
                <a:gd name="T9" fmla="*/ 16 h 40"/>
                <a:gd name="T10" fmla="*/ 16 w 144"/>
                <a:gd name="T11" fmla="*/ 0 h 40"/>
                <a:gd name="T12" fmla="*/ 128 w 144"/>
                <a:gd name="T13" fmla="*/ 0 h 40"/>
                <a:gd name="T14" fmla="*/ 144 w 144"/>
                <a:gd name="T15" fmla="*/ 16 h 40"/>
                <a:gd name="T16" fmla="*/ 144 w 144"/>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0">
                  <a:moveTo>
                    <a:pt x="144" y="24"/>
                  </a:moveTo>
                  <a:cubicBezTo>
                    <a:pt x="144" y="33"/>
                    <a:pt x="137" y="40"/>
                    <a:pt x="128" y="40"/>
                  </a:cubicBezTo>
                  <a:cubicBezTo>
                    <a:pt x="16" y="40"/>
                    <a:pt x="16" y="40"/>
                    <a:pt x="16" y="40"/>
                  </a:cubicBezTo>
                  <a:cubicBezTo>
                    <a:pt x="7" y="40"/>
                    <a:pt x="0" y="33"/>
                    <a:pt x="0" y="24"/>
                  </a:cubicBezTo>
                  <a:cubicBezTo>
                    <a:pt x="0" y="16"/>
                    <a:pt x="0" y="16"/>
                    <a:pt x="0" y="16"/>
                  </a:cubicBezTo>
                  <a:cubicBezTo>
                    <a:pt x="0" y="7"/>
                    <a:pt x="7" y="0"/>
                    <a:pt x="16" y="0"/>
                  </a:cubicBezTo>
                  <a:cubicBezTo>
                    <a:pt x="128" y="0"/>
                    <a:pt x="128" y="0"/>
                    <a:pt x="128" y="0"/>
                  </a:cubicBezTo>
                  <a:cubicBezTo>
                    <a:pt x="137" y="0"/>
                    <a:pt x="144" y="7"/>
                    <a:pt x="144" y="16"/>
                  </a:cubicBezTo>
                  <a:lnTo>
                    <a:pt x="144" y="24"/>
                  </a:lnTo>
                  <a:close/>
                </a:path>
              </a:pathLst>
            </a:custGeom>
            <a:solidFill>
              <a:srgbClr val="27A2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50417"/>
            <p:cNvSpPr>
              <a:spLocks noChangeArrowheads="1"/>
            </p:cNvSpPr>
            <p:nvPr/>
          </p:nvSpPr>
          <p:spPr bwMode="auto">
            <a:xfrm>
              <a:off x="6880225" y="2378075"/>
              <a:ext cx="596900" cy="488950"/>
            </a:xfrm>
            <a:prstGeom prst="rect">
              <a:avLst/>
            </a:prstGeom>
            <a:solidFill>
              <a:srgbClr val="647A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50418"/>
            <p:cNvSpPr>
              <a:spLocks noChangeArrowheads="1"/>
            </p:cNvSpPr>
            <p:nvPr/>
          </p:nvSpPr>
          <p:spPr bwMode="auto">
            <a:xfrm>
              <a:off x="7315200" y="2228850"/>
              <a:ext cx="53975" cy="53975"/>
            </a:xfrm>
            <a:prstGeom prst="ellipse">
              <a:avLst/>
            </a:pr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50419"/>
            <p:cNvSpPr>
              <a:spLocks noChangeArrowheads="1"/>
            </p:cNvSpPr>
            <p:nvPr/>
          </p:nvSpPr>
          <p:spPr bwMode="auto">
            <a:xfrm>
              <a:off x="7232650" y="2228850"/>
              <a:ext cx="55562" cy="53975"/>
            </a:xfrm>
            <a:prstGeom prst="ellipse">
              <a:avLst/>
            </a:pr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Oval 50420"/>
            <p:cNvSpPr>
              <a:spLocks noChangeArrowheads="1"/>
            </p:cNvSpPr>
            <p:nvPr/>
          </p:nvSpPr>
          <p:spPr bwMode="auto">
            <a:xfrm>
              <a:off x="7151688" y="2228850"/>
              <a:ext cx="53975" cy="53975"/>
            </a:xfrm>
            <a:prstGeom prst="ellipse">
              <a:avLst/>
            </a:pr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50421"/>
            <p:cNvSpPr>
              <a:spLocks/>
            </p:cNvSpPr>
            <p:nvPr/>
          </p:nvSpPr>
          <p:spPr bwMode="auto">
            <a:xfrm>
              <a:off x="6988175" y="2432050"/>
              <a:ext cx="109537" cy="109538"/>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0422"/>
            <p:cNvSpPr>
              <a:spLocks/>
            </p:cNvSpPr>
            <p:nvPr/>
          </p:nvSpPr>
          <p:spPr bwMode="auto">
            <a:xfrm>
              <a:off x="7124700" y="2432050"/>
              <a:ext cx="107950" cy="109538"/>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50423"/>
            <p:cNvSpPr>
              <a:spLocks/>
            </p:cNvSpPr>
            <p:nvPr/>
          </p:nvSpPr>
          <p:spPr bwMode="auto">
            <a:xfrm>
              <a:off x="7261225" y="2432050"/>
              <a:ext cx="107950" cy="109538"/>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0424"/>
            <p:cNvSpPr>
              <a:spLocks/>
            </p:cNvSpPr>
            <p:nvPr/>
          </p:nvSpPr>
          <p:spPr bwMode="auto">
            <a:xfrm>
              <a:off x="6988175" y="2568575"/>
              <a:ext cx="109537" cy="107950"/>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0425"/>
            <p:cNvSpPr>
              <a:spLocks/>
            </p:cNvSpPr>
            <p:nvPr/>
          </p:nvSpPr>
          <p:spPr bwMode="auto">
            <a:xfrm>
              <a:off x="7124700" y="2568575"/>
              <a:ext cx="107950" cy="107950"/>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0426"/>
            <p:cNvSpPr>
              <a:spLocks/>
            </p:cNvSpPr>
            <p:nvPr/>
          </p:nvSpPr>
          <p:spPr bwMode="auto">
            <a:xfrm>
              <a:off x="7261225" y="2568575"/>
              <a:ext cx="107950" cy="107950"/>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0427"/>
            <p:cNvSpPr>
              <a:spLocks/>
            </p:cNvSpPr>
            <p:nvPr/>
          </p:nvSpPr>
          <p:spPr bwMode="auto">
            <a:xfrm>
              <a:off x="6988175" y="2703513"/>
              <a:ext cx="109537" cy="109538"/>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0428"/>
            <p:cNvSpPr>
              <a:spLocks/>
            </p:cNvSpPr>
            <p:nvPr/>
          </p:nvSpPr>
          <p:spPr bwMode="auto">
            <a:xfrm>
              <a:off x="7124700" y="2703513"/>
              <a:ext cx="107950" cy="109538"/>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50429"/>
            <p:cNvSpPr>
              <a:spLocks/>
            </p:cNvSpPr>
            <p:nvPr/>
          </p:nvSpPr>
          <p:spPr bwMode="auto">
            <a:xfrm>
              <a:off x="7261225" y="2703513"/>
              <a:ext cx="107950" cy="109538"/>
            </a:xfrm>
            <a:custGeom>
              <a:avLst/>
              <a:gdLst>
                <a:gd name="T0" fmla="*/ 32 w 32"/>
                <a:gd name="T1" fmla="*/ 24 h 32"/>
                <a:gd name="T2" fmla="*/ 24 w 32"/>
                <a:gd name="T3" fmla="*/ 32 h 32"/>
                <a:gd name="T4" fmla="*/ 8 w 32"/>
                <a:gd name="T5" fmla="*/ 32 h 32"/>
                <a:gd name="T6" fmla="*/ 0 w 32"/>
                <a:gd name="T7" fmla="*/ 24 h 32"/>
                <a:gd name="T8" fmla="*/ 0 w 32"/>
                <a:gd name="T9" fmla="*/ 8 h 32"/>
                <a:gd name="T10" fmla="*/ 8 w 32"/>
                <a:gd name="T11" fmla="*/ 0 h 32"/>
                <a:gd name="T12" fmla="*/ 24 w 32"/>
                <a:gd name="T13" fmla="*/ 0 h 32"/>
                <a:gd name="T14" fmla="*/ 32 w 32"/>
                <a:gd name="T15" fmla="*/ 8 h 32"/>
                <a:gd name="T16" fmla="*/ 32 w 32"/>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2" y="24"/>
                  </a:moveTo>
                  <a:cubicBezTo>
                    <a:pt x="32" y="28"/>
                    <a:pt x="28" y="32"/>
                    <a:pt x="24" y="32"/>
                  </a:cubicBezTo>
                  <a:cubicBezTo>
                    <a:pt x="8" y="32"/>
                    <a:pt x="8" y="32"/>
                    <a:pt x="8" y="32"/>
                  </a:cubicBezTo>
                  <a:cubicBezTo>
                    <a:pt x="4" y="32"/>
                    <a:pt x="0" y="28"/>
                    <a:pt x="0" y="24"/>
                  </a:cubicBezTo>
                  <a:cubicBezTo>
                    <a:pt x="0" y="8"/>
                    <a:pt x="0" y="8"/>
                    <a:pt x="0" y="8"/>
                  </a:cubicBezTo>
                  <a:cubicBezTo>
                    <a:pt x="0" y="4"/>
                    <a:pt x="4" y="0"/>
                    <a:pt x="8" y="0"/>
                  </a:cubicBezTo>
                  <a:cubicBezTo>
                    <a:pt x="24" y="0"/>
                    <a:pt x="24" y="0"/>
                    <a:pt x="24" y="0"/>
                  </a:cubicBezTo>
                  <a:cubicBezTo>
                    <a:pt x="28" y="0"/>
                    <a:pt x="32" y="4"/>
                    <a:pt x="32" y="8"/>
                  </a:cubicBezTo>
                  <a:lnTo>
                    <a:pt x="32" y="24"/>
                  </a:lnTo>
                  <a:close/>
                </a:path>
              </a:pathLst>
            </a:custGeom>
            <a:solidFill>
              <a:srgbClr val="EB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50430"/>
            <p:cNvSpPr>
              <a:spLocks noChangeArrowheads="1"/>
            </p:cNvSpPr>
            <p:nvPr/>
          </p:nvSpPr>
          <p:spPr bwMode="auto">
            <a:xfrm>
              <a:off x="7016750" y="2459038"/>
              <a:ext cx="53975" cy="55563"/>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50431"/>
            <p:cNvSpPr>
              <a:spLocks noChangeArrowheads="1"/>
            </p:cNvSpPr>
            <p:nvPr/>
          </p:nvSpPr>
          <p:spPr bwMode="auto">
            <a:xfrm>
              <a:off x="7151688" y="2459038"/>
              <a:ext cx="53975" cy="55563"/>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50432"/>
            <p:cNvSpPr>
              <a:spLocks noChangeArrowheads="1"/>
            </p:cNvSpPr>
            <p:nvPr/>
          </p:nvSpPr>
          <p:spPr bwMode="auto">
            <a:xfrm>
              <a:off x="7288213" y="2459038"/>
              <a:ext cx="53975" cy="55563"/>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50433"/>
            <p:cNvSpPr>
              <a:spLocks noChangeArrowheads="1"/>
            </p:cNvSpPr>
            <p:nvPr/>
          </p:nvSpPr>
          <p:spPr bwMode="auto">
            <a:xfrm>
              <a:off x="7016750" y="2595563"/>
              <a:ext cx="53975" cy="53975"/>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50434"/>
            <p:cNvSpPr>
              <a:spLocks noChangeArrowheads="1"/>
            </p:cNvSpPr>
            <p:nvPr/>
          </p:nvSpPr>
          <p:spPr bwMode="auto">
            <a:xfrm>
              <a:off x="7151688" y="2595563"/>
              <a:ext cx="53975" cy="53975"/>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50435"/>
            <p:cNvSpPr>
              <a:spLocks noChangeArrowheads="1"/>
            </p:cNvSpPr>
            <p:nvPr/>
          </p:nvSpPr>
          <p:spPr bwMode="auto">
            <a:xfrm>
              <a:off x="7288213" y="2595563"/>
              <a:ext cx="53975" cy="53975"/>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50436"/>
            <p:cNvSpPr>
              <a:spLocks noChangeArrowheads="1"/>
            </p:cNvSpPr>
            <p:nvPr/>
          </p:nvSpPr>
          <p:spPr bwMode="auto">
            <a:xfrm>
              <a:off x="7016750" y="2730500"/>
              <a:ext cx="53975" cy="55563"/>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50437"/>
            <p:cNvSpPr>
              <a:spLocks noChangeArrowheads="1"/>
            </p:cNvSpPr>
            <p:nvPr/>
          </p:nvSpPr>
          <p:spPr bwMode="auto">
            <a:xfrm>
              <a:off x="7151688" y="2730500"/>
              <a:ext cx="53975" cy="55563"/>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50438"/>
            <p:cNvSpPr>
              <a:spLocks noChangeArrowheads="1"/>
            </p:cNvSpPr>
            <p:nvPr/>
          </p:nvSpPr>
          <p:spPr bwMode="auto">
            <a:xfrm>
              <a:off x="7288213" y="2730500"/>
              <a:ext cx="53975" cy="55563"/>
            </a:xfrm>
            <a:prstGeom prst="rect">
              <a:avLst/>
            </a:prstGeom>
            <a:solidFill>
              <a:srgbClr val="D3D7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Rectangle 1"/>
          <p:cNvSpPr/>
          <p:nvPr/>
        </p:nvSpPr>
        <p:spPr>
          <a:xfrm>
            <a:off x="1641215" y="2368279"/>
            <a:ext cx="9539863" cy="569387"/>
          </a:xfrm>
          <a:prstGeom prst="rect">
            <a:avLst/>
          </a:prstGeom>
        </p:spPr>
        <p:txBody>
          <a:bodyPr wrap="square">
            <a:spAutoFit/>
          </a:bodyPr>
          <a:lstStyle/>
          <a:p>
            <a:r>
              <a:rPr lang="zh-CN" altLang="en-US" sz="1500" dirty="0">
                <a:latin typeface="Rockwell" panose="02060603020205020403" pitchFamily="18" charset="0"/>
                <a:ea typeface="SimHei" panose="02010609060101010101" pitchFamily="49" charset="-122"/>
                <a:cs typeface="Arial" panose="020B0604020202020204" pitchFamily="34" charset="0"/>
              </a:rPr>
              <a:t>美国西部最具创新力大学排名第三</a:t>
            </a:r>
            <a:endParaRPr lang="en-US" altLang="zh-CN" sz="1500" dirty="0">
              <a:latin typeface="Rockwell" panose="02060603020205020403" pitchFamily="18" charset="0"/>
              <a:ea typeface="SimHei" panose="02010609060101010101" pitchFamily="49" charset="-122"/>
              <a:cs typeface="Arial" panose="020B0604020202020204" pitchFamily="34" charset="0"/>
            </a:endParaRPr>
          </a:p>
          <a:p>
            <a:r>
              <a:rPr lang="en-US" sz="14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hlinkClick r:id="rId3"/>
              </a:rPr>
              <a:t>www.usnews.com/best-colleges/rankings/regional-universities-west/innovative</a:t>
            </a:r>
            <a:r>
              <a:rPr lang="en-US" sz="16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rPr>
              <a:t> </a:t>
            </a:r>
            <a:endParaRPr lang="en-US" altLang="zh-CN" sz="16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endParaRPr>
          </a:p>
        </p:txBody>
      </p:sp>
      <p:sp>
        <p:nvSpPr>
          <p:cNvPr id="55" name="Rectangle 54"/>
          <p:cNvSpPr/>
          <p:nvPr/>
        </p:nvSpPr>
        <p:spPr>
          <a:xfrm>
            <a:off x="1659609" y="3820843"/>
            <a:ext cx="9539863" cy="538609"/>
          </a:xfrm>
          <a:prstGeom prst="rect">
            <a:avLst/>
          </a:prstGeom>
        </p:spPr>
        <p:txBody>
          <a:bodyPr wrap="square">
            <a:spAutoFit/>
          </a:bodyPr>
          <a:lstStyle/>
          <a:p>
            <a:r>
              <a:rPr lang="en-US" altLang="zh-CN" sz="1500" dirty="0">
                <a:latin typeface="Rockwell" panose="02060603020205020403" pitchFamily="18" charset="0"/>
                <a:ea typeface="SimHei" panose="02010609060101010101" pitchFamily="49" charset="-122"/>
                <a:cs typeface="Arial" panose="020B0604020202020204" pitchFamily="34" charset="0"/>
              </a:rPr>
              <a:t>2020</a:t>
            </a:r>
            <a:r>
              <a:rPr lang="zh-CN" altLang="en-US" sz="1500" dirty="0">
                <a:latin typeface="Rockwell" panose="02060603020205020403" pitchFamily="18" charset="0"/>
                <a:ea typeface="SimHei" panose="02010609060101010101" pitchFamily="49" charset="-122"/>
                <a:cs typeface="Arial" panose="020B0604020202020204" pitchFamily="34" charset="0"/>
              </a:rPr>
              <a:t>年最具价值美国大学排名第十五</a:t>
            </a:r>
            <a:endParaRPr lang="en-US" altLang="zh-CN" sz="1500" dirty="0">
              <a:latin typeface="Rockwell" panose="02060603020205020403" pitchFamily="18" charset="0"/>
              <a:ea typeface="SimHei" panose="02010609060101010101" pitchFamily="49" charset="-122"/>
              <a:cs typeface="Arial" panose="020B0604020202020204" pitchFamily="34" charset="0"/>
            </a:endParaRPr>
          </a:p>
          <a:p>
            <a:r>
              <a:rPr lang="en-US" altLang="zh-CN" sz="1400" u="sng" dirty="0">
                <a:solidFill>
                  <a:srgbClr val="32599E"/>
                </a:solidFill>
                <a:latin typeface="Rockwell" panose="02060603020205020403" pitchFamily="18" charset="0"/>
                <a:ea typeface="SimHei" panose="02010609060101010101" pitchFamily="49" charset="-122"/>
                <a:cs typeface="Arial" panose="020B0604020202020204" pitchFamily="34" charset="0"/>
              </a:rPr>
              <a:t>money.com/best-colleges</a:t>
            </a:r>
          </a:p>
        </p:txBody>
      </p:sp>
      <p:grpSp>
        <p:nvGrpSpPr>
          <p:cNvPr id="56" name="组合 247"/>
          <p:cNvGrpSpPr/>
          <p:nvPr/>
        </p:nvGrpSpPr>
        <p:grpSpPr>
          <a:xfrm>
            <a:off x="853358" y="1661615"/>
            <a:ext cx="369084" cy="479967"/>
            <a:chOff x="4878388" y="692150"/>
            <a:chExt cx="600076" cy="963613"/>
          </a:xfrm>
        </p:grpSpPr>
        <p:sp>
          <p:nvSpPr>
            <p:cNvPr id="57" name="Rectangle 19"/>
            <p:cNvSpPr>
              <a:spLocks noChangeArrowheads="1"/>
            </p:cNvSpPr>
            <p:nvPr/>
          </p:nvSpPr>
          <p:spPr bwMode="auto">
            <a:xfrm>
              <a:off x="4997451" y="1535113"/>
              <a:ext cx="361950" cy="30163"/>
            </a:xfrm>
            <a:prstGeom prst="rect">
              <a:avLst/>
            </a:prstGeom>
            <a:solidFill>
              <a:srgbClr val="4647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20"/>
            <p:cNvSpPr>
              <a:spLocks noChangeArrowheads="1"/>
            </p:cNvSpPr>
            <p:nvPr/>
          </p:nvSpPr>
          <p:spPr bwMode="auto">
            <a:xfrm>
              <a:off x="4997451" y="1595438"/>
              <a:ext cx="361950" cy="30163"/>
            </a:xfrm>
            <a:prstGeom prst="rect">
              <a:avLst/>
            </a:prstGeom>
            <a:solidFill>
              <a:srgbClr val="4647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21"/>
            <p:cNvSpPr>
              <a:spLocks noChangeArrowheads="1"/>
            </p:cNvSpPr>
            <p:nvPr/>
          </p:nvSpPr>
          <p:spPr bwMode="auto">
            <a:xfrm>
              <a:off x="4997451" y="1474788"/>
              <a:ext cx="361950" cy="30163"/>
            </a:xfrm>
            <a:prstGeom prst="rect">
              <a:avLst/>
            </a:prstGeom>
            <a:solidFill>
              <a:srgbClr val="4647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22"/>
            <p:cNvSpPr>
              <a:spLocks noChangeArrowheads="1"/>
            </p:cNvSpPr>
            <p:nvPr/>
          </p:nvSpPr>
          <p:spPr bwMode="auto">
            <a:xfrm>
              <a:off x="5013326" y="1444625"/>
              <a:ext cx="330200" cy="30163"/>
            </a:xfrm>
            <a:prstGeom prst="rect">
              <a:avLst/>
            </a:prstGeom>
            <a:solidFill>
              <a:srgbClr val="8285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23"/>
            <p:cNvSpPr>
              <a:spLocks noChangeArrowheads="1"/>
            </p:cNvSpPr>
            <p:nvPr/>
          </p:nvSpPr>
          <p:spPr bwMode="auto">
            <a:xfrm>
              <a:off x="5013326" y="1504950"/>
              <a:ext cx="330200" cy="30163"/>
            </a:xfrm>
            <a:prstGeom prst="rect">
              <a:avLst/>
            </a:prstGeom>
            <a:solidFill>
              <a:srgbClr val="8285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24"/>
            <p:cNvSpPr>
              <a:spLocks noChangeArrowheads="1"/>
            </p:cNvSpPr>
            <p:nvPr/>
          </p:nvSpPr>
          <p:spPr bwMode="auto">
            <a:xfrm>
              <a:off x="5013326" y="1565275"/>
              <a:ext cx="330200" cy="30163"/>
            </a:xfrm>
            <a:prstGeom prst="rect">
              <a:avLst/>
            </a:prstGeom>
            <a:solidFill>
              <a:srgbClr val="8285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
            <p:cNvSpPr>
              <a:spLocks/>
            </p:cNvSpPr>
            <p:nvPr/>
          </p:nvSpPr>
          <p:spPr bwMode="auto">
            <a:xfrm>
              <a:off x="5103813" y="1625600"/>
              <a:ext cx="149225" cy="30163"/>
            </a:xfrm>
            <a:custGeom>
              <a:avLst/>
              <a:gdLst>
                <a:gd name="T0" fmla="*/ 85 w 94"/>
                <a:gd name="T1" fmla="*/ 19 h 19"/>
                <a:gd name="T2" fmla="*/ 9 w 94"/>
                <a:gd name="T3" fmla="*/ 19 h 19"/>
                <a:gd name="T4" fmla="*/ 0 w 94"/>
                <a:gd name="T5" fmla="*/ 0 h 19"/>
                <a:gd name="T6" fmla="*/ 94 w 94"/>
                <a:gd name="T7" fmla="*/ 0 h 19"/>
                <a:gd name="T8" fmla="*/ 85 w 94"/>
                <a:gd name="T9" fmla="*/ 19 h 19"/>
              </a:gdLst>
              <a:ahLst/>
              <a:cxnLst>
                <a:cxn ang="0">
                  <a:pos x="T0" y="T1"/>
                </a:cxn>
                <a:cxn ang="0">
                  <a:pos x="T2" y="T3"/>
                </a:cxn>
                <a:cxn ang="0">
                  <a:pos x="T4" y="T5"/>
                </a:cxn>
                <a:cxn ang="0">
                  <a:pos x="T6" y="T7"/>
                </a:cxn>
                <a:cxn ang="0">
                  <a:pos x="T8" y="T9"/>
                </a:cxn>
              </a:cxnLst>
              <a:rect l="0" t="0" r="r" b="b"/>
              <a:pathLst>
                <a:path w="94" h="19">
                  <a:moveTo>
                    <a:pt x="85" y="19"/>
                  </a:moveTo>
                  <a:lnTo>
                    <a:pt x="9" y="19"/>
                  </a:lnTo>
                  <a:lnTo>
                    <a:pt x="0" y="0"/>
                  </a:lnTo>
                  <a:lnTo>
                    <a:pt x="94" y="0"/>
                  </a:lnTo>
                  <a:lnTo>
                    <a:pt x="85" y="19"/>
                  </a:lnTo>
                  <a:close/>
                </a:path>
              </a:pathLst>
            </a:custGeom>
            <a:solidFill>
              <a:srgbClr val="8285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
            <p:cNvSpPr>
              <a:spLocks/>
            </p:cNvSpPr>
            <p:nvPr/>
          </p:nvSpPr>
          <p:spPr bwMode="auto">
            <a:xfrm>
              <a:off x="4878388" y="692150"/>
              <a:ext cx="344488" cy="722313"/>
            </a:xfrm>
            <a:custGeom>
              <a:avLst/>
              <a:gdLst>
                <a:gd name="T0" fmla="*/ 92 w 92"/>
                <a:gd name="T1" fmla="*/ 1 h 192"/>
                <a:gd name="T2" fmla="*/ 80 w 92"/>
                <a:gd name="T3" fmla="*/ 0 h 192"/>
                <a:gd name="T4" fmla="*/ 0 w 92"/>
                <a:gd name="T5" fmla="*/ 80 h 192"/>
                <a:gd name="T6" fmla="*/ 36 w 92"/>
                <a:gd name="T7" fmla="*/ 192 h 192"/>
                <a:gd name="T8" fmla="*/ 60 w 92"/>
                <a:gd name="T9" fmla="*/ 192 h 192"/>
                <a:gd name="T10" fmla="*/ 24 w 92"/>
                <a:gd name="T11" fmla="*/ 80 h 192"/>
                <a:gd name="T12" fmla="*/ 92 w 92"/>
                <a:gd name="T13" fmla="*/ 1 h 192"/>
              </a:gdLst>
              <a:ahLst/>
              <a:cxnLst>
                <a:cxn ang="0">
                  <a:pos x="T0" y="T1"/>
                </a:cxn>
                <a:cxn ang="0">
                  <a:pos x="T2" y="T3"/>
                </a:cxn>
                <a:cxn ang="0">
                  <a:pos x="T4" y="T5"/>
                </a:cxn>
                <a:cxn ang="0">
                  <a:pos x="T6" y="T7"/>
                </a:cxn>
                <a:cxn ang="0">
                  <a:pos x="T8" y="T9"/>
                </a:cxn>
                <a:cxn ang="0">
                  <a:pos x="T10" y="T11"/>
                </a:cxn>
                <a:cxn ang="0">
                  <a:pos x="T12" y="T13"/>
                </a:cxn>
              </a:cxnLst>
              <a:rect l="0" t="0" r="r" b="b"/>
              <a:pathLst>
                <a:path w="92" h="192">
                  <a:moveTo>
                    <a:pt x="92" y="1"/>
                  </a:moveTo>
                  <a:cubicBezTo>
                    <a:pt x="88" y="0"/>
                    <a:pt x="84" y="0"/>
                    <a:pt x="80" y="0"/>
                  </a:cubicBezTo>
                  <a:cubicBezTo>
                    <a:pt x="36" y="0"/>
                    <a:pt x="0" y="36"/>
                    <a:pt x="0" y="80"/>
                  </a:cubicBezTo>
                  <a:cubicBezTo>
                    <a:pt x="0" y="128"/>
                    <a:pt x="36" y="128"/>
                    <a:pt x="36" y="192"/>
                  </a:cubicBezTo>
                  <a:cubicBezTo>
                    <a:pt x="60" y="192"/>
                    <a:pt x="60" y="192"/>
                    <a:pt x="60" y="192"/>
                  </a:cubicBezTo>
                  <a:cubicBezTo>
                    <a:pt x="60" y="128"/>
                    <a:pt x="24" y="128"/>
                    <a:pt x="24" y="80"/>
                  </a:cubicBezTo>
                  <a:cubicBezTo>
                    <a:pt x="24" y="40"/>
                    <a:pt x="54" y="7"/>
                    <a:pt x="92" y="1"/>
                  </a:cubicBezTo>
                  <a:close/>
                </a:path>
              </a:pathLst>
            </a:custGeom>
            <a:solidFill>
              <a:srgbClr val="EDAE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7"/>
            <p:cNvSpPr>
              <a:spLocks/>
            </p:cNvSpPr>
            <p:nvPr/>
          </p:nvSpPr>
          <p:spPr bwMode="auto">
            <a:xfrm>
              <a:off x="4968876" y="696913"/>
              <a:ext cx="509588" cy="717550"/>
            </a:xfrm>
            <a:custGeom>
              <a:avLst/>
              <a:gdLst>
                <a:gd name="T0" fmla="*/ 68 w 136"/>
                <a:gd name="T1" fmla="*/ 0 h 191"/>
                <a:gd name="T2" fmla="*/ 0 w 136"/>
                <a:gd name="T3" fmla="*/ 79 h 191"/>
                <a:gd name="T4" fmla="*/ 36 w 136"/>
                <a:gd name="T5" fmla="*/ 191 h 191"/>
                <a:gd name="T6" fmla="*/ 100 w 136"/>
                <a:gd name="T7" fmla="*/ 191 h 191"/>
                <a:gd name="T8" fmla="*/ 136 w 136"/>
                <a:gd name="T9" fmla="*/ 79 h 191"/>
                <a:gd name="T10" fmla="*/ 68 w 136"/>
                <a:gd name="T11" fmla="*/ 0 h 191"/>
              </a:gdLst>
              <a:ahLst/>
              <a:cxnLst>
                <a:cxn ang="0">
                  <a:pos x="T0" y="T1"/>
                </a:cxn>
                <a:cxn ang="0">
                  <a:pos x="T2" y="T3"/>
                </a:cxn>
                <a:cxn ang="0">
                  <a:pos x="T4" y="T5"/>
                </a:cxn>
                <a:cxn ang="0">
                  <a:pos x="T6" y="T7"/>
                </a:cxn>
                <a:cxn ang="0">
                  <a:pos x="T8" y="T9"/>
                </a:cxn>
                <a:cxn ang="0">
                  <a:pos x="T10" y="T11"/>
                </a:cxn>
              </a:cxnLst>
              <a:rect l="0" t="0" r="r" b="b"/>
              <a:pathLst>
                <a:path w="136" h="191">
                  <a:moveTo>
                    <a:pt x="68" y="0"/>
                  </a:moveTo>
                  <a:cubicBezTo>
                    <a:pt x="30" y="6"/>
                    <a:pt x="0" y="39"/>
                    <a:pt x="0" y="79"/>
                  </a:cubicBezTo>
                  <a:cubicBezTo>
                    <a:pt x="0" y="127"/>
                    <a:pt x="36" y="127"/>
                    <a:pt x="36" y="191"/>
                  </a:cubicBezTo>
                  <a:cubicBezTo>
                    <a:pt x="100" y="191"/>
                    <a:pt x="100" y="191"/>
                    <a:pt x="100" y="191"/>
                  </a:cubicBezTo>
                  <a:cubicBezTo>
                    <a:pt x="100" y="127"/>
                    <a:pt x="136" y="127"/>
                    <a:pt x="136" y="79"/>
                  </a:cubicBezTo>
                  <a:cubicBezTo>
                    <a:pt x="136" y="39"/>
                    <a:pt x="106" y="6"/>
                    <a:pt x="68" y="0"/>
                  </a:cubicBezTo>
                  <a:close/>
                </a:path>
              </a:pathLst>
            </a:custGeom>
            <a:solidFill>
              <a:srgbClr val="FFBF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10" name="Picture 10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70101" y="4610637"/>
            <a:ext cx="2812078" cy="1615759"/>
          </a:xfrm>
          <a:prstGeom prst="rect">
            <a:avLst/>
          </a:prstGeom>
        </p:spPr>
      </p:pic>
      <p:pic>
        <p:nvPicPr>
          <p:cNvPr id="111" name="Picture 1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07225" y="4610637"/>
            <a:ext cx="3976245" cy="161575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7240" y="4610637"/>
            <a:ext cx="2745762" cy="1615760"/>
          </a:xfrm>
          <a:prstGeom prst="rect">
            <a:avLst/>
          </a:prstGeom>
        </p:spPr>
      </p:pic>
      <p:grpSp>
        <p:nvGrpSpPr>
          <p:cNvPr id="54" name="组合 191"/>
          <p:cNvGrpSpPr/>
          <p:nvPr/>
        </p:nvGrpSpPr>
        <p:grpSpPr>
          <a:xfrm>
            <a:off x="724793" y="2410155"/>
            <a:ext cx="626212" cy="496374"/>
            <a:chOff x="4846638" y="2463800"/>
            <a:chExt cx="960438" cy="660401"/>
          </a:xfrm>
        </p:grpSpPr>
        <p:sp>
          <p:nvSpPr>
            <p:cNvPr id="66" name="Freeform 123"/>
            <p:cNvSpPr>
              <a:spLocks/>
            </p:cNvSpPr>
            <p:nvPr/>
          </p:nvSpPr>
          <p:spPr bwMode="auto">
            <a:xfrm>
              <a:off x="4905376" y="2463800"/>
              <a:ext cx="842963" cy="569913"/>
            </a:xfrm>
            <a:custGeom>
              <a:avLst/>
              <a:gdLst>
                <a:gd name="T0" fmla="*/ 208 w 224"/>
                <a:gd name="T1" fmla="*/ 0 h 152"/>
                <a:gd name="T2" fmla="*/ 16 w 224"/>
                <a:gd name="T3" fmla="*/ 0 h 152"/>
                <a:gd name="T4" fmla="*/ 0 w 224"/>
                <a:gd name="T5" fmla="*/ 16 h 152"/>
                <a:gd name="T6" fmla="*/ 0 w 224"/>
                <a:gd name="T7" fmla="*/ 152 h 152"/>
                <a:gd name="T8" fmla="*/ 224 w 224"/>
                <a:gd name="T9" fmla="*/ 152 h 152"/>
                <a:gd name="T10" fmla="*/ 224 w 224"/>
                <a:gd name="T11" fmla="*/ 16 h 152"/>
                <a:gd name="T12" fmla="*/ 208 w 224"/>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24" h="152">
                  <a:moveTo>
                    <a:pt x="208" y="0"/>
                  </a:moveTo>
                  <a:cubicBezTo>
                    <a:pt x="16" y="0"/>
                    <a:pt x="16" y="0"/>
                    <a:pt x="16" y="0"/>
                  </a:cubicBezTo>
                  <a:cubicBezTo>
                    <a:pt x="7" y="0"/>
                    <a:pt x="0" y="7"/>
                    <a:pt x="0" y="16"/>
                  </a:cubicBezTo>
                  <a:cubicBezTo>
                    <a:pt x="0" y="152"/>
                    <a:pt x="0" y="152"/>
                    <a:pt x="0" y="152"/>
                  </a:cubicBezTo>
                  <a:cubicBezTo>
                    <a:pt x="224" y="152"/>
                    <a:pt x="224" y="152"/>
                    <a:pt x="224" y="152"/>
                  </a:cubicBezTo>
                  <a:cubicBezTo>
                    <a:pt x="224" y="16"/>
                    <a:pt x="224" y="16"/>
                    <a:pt x="224" y="16"/>
                  </a:cubicBezTo>
                  <a:cubicBezTo>
                    <a:pt x="224" y="7"/>
                    <a:pt x="217" y="0"/>
                    <a:pt x="208" y="0"/>
                  </a:cubicBezTo>
                  <a:close/>
                </a:path>
              </a:pathLst>
            </a:custGeom>
            <a:solidFill>
              <a:srgbClr val="5C5D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124"/>
            <p:cNvSpPr>
              <a:spLocks noChangeArrowheads="1"/>
            </p:cNvSpPr>
            <p:nvPr/>
          </p:nvSpPr>
          <p:spPr bwMode="auto">
            <a:xfrm>
              <a:off x="4965701" y="2524125"/>
              <a:ext cx="722313" cy="4508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25"/>
            <p:cNvSpPr>
              <a:spLocks/>
            </p:cNvSpPr>
            <p:nvPr/>
          </p:nvSpPr>
          <p:spPr bwMode="auto">
            <a:xfrm>
              <a:off x="4846638" y="3033713"/>
              <a:ext cx="960438" cy="90488"/>
            </a:xfrm>
            <a:custGeom>
              <a:avLst/>
              <a:gdLst>
                <a:gd name="T0" fmla="*/ 0 w 256"/>
                <a:gd name="T1" fmla="*/ 0 h 24"/>
                <a:gd name="T2" fmla="*/ 24 w 256"/>
                <a:gd name="T3" fmla="*/ 24 h 24"/>
                <a:gd name="T4" fmla="*/ 232 w 256"/>
                <a:gd name="T5" fmla="*/ 24 h 24"/>
                <a:gd name="T6" fmla="*/ 256 w 256"/>
                <a:gd name="T7" fmla="*/ 0 h 24"/>
                <a:gd name="T8" fmla="*/ 0 w 256"/>
                <a:gd name="T9" fmla="*/ 0 h 24"/>
              </a:gdLst>
              <a:ahLst/>
              <a:cxnLst>
                <a:cxn ang="0">
                  <a:pos x="T0" y="T1"/>
                </a:cxn>
                <a:cxn ang="0">
                  <a:pos x="T2" y="T3"/>
                </a:cxn>
                <a:cxn ang="0">
                  <a:pos x="T4" y="T5"/>
                </a:cxn>
                <a:cxn ang="0">
                  <a:pos x="T6" y="T7"/>
                </a:cxn>
                <a:cxn ang="0">
                  <a:pos x="T8" y="T9"/>
                </a:cxn>
              </a:cxnLst>
              <a:rect l="0" t="0" r="r" b="b"/>
              <a:pathLst>
                <a:path w="256" h="24">
                  <a:moveTo>
                    <a:pt x="0" y="0"/>
                  </a:moveTo>
                  <a:cubicBezTo>
                    <a:pt x="0" y="16"/>
                    <a:pt x="8" y="24"/>
                    <a:pt x="24" y="24"/>
                  </a:cubicBezTo>
                  <a:cubicBezTo>
                    <a:pt x="232" y="24"/>
                    <a:pt x="232" y="24"/>
                    <a:pt x="232" y="24"/>
                  </a:cubicBezTo>
                  <a:cubicBezTo>
                    <a:pt x="248" y="24"/>
                    <a:pt x="256" y="16"/>
                    <a:pt x="256" y="0"/>
                  </a:cubicBezTo>
                  <a:lnTo>
                    <a:pt x="0" y="0"/>
                  </a:lnTo>
                  <a:close/>
                </a:path>
              </a:pathLst>
            </a:custGeom>
            <a:solidFill>
              <a:srgbClr val="D3D7D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26"/>
            <p:cNvSpPr>
              <a:spLocks/>
            </p:cNvSpPr>
            <p:nvPr/>
          </p:nvSpPr>
          <p:spPr bwMode="auto">
            <a:xfrm>
              <a:off x="5237163" y="3033713"/>
              <a:ext cx="179388" cy="30163"/>
            </a:xfrm>
            <a:custGeom>
              <a:avLst/>
              <a:gdLst>
                <a:gd name="T0" fmla="*/ 104 w 113"/>
                <a:gd name="T1" fmla="*/ 19 h 19"/>
                <a:gd name="T2" fmla="*/ 9 w 113"/>
                <a:gd name="T3" fmla="*/ 19 h 19"/>
                <a:gd name="T4" fmla="*/ 0 w 113"/>
                <a:gd name="T5" fmla="*/ 0 h 19"/>
                <a:gd name="T6" fmla="*/ 113 w 113"/>
                <a:gd name="T7" fmla="*/ 0 h 19"/>
                <a:gd name="T8" fmla="*/ 104 w 113"/>
                <a:gd name="T9" fmla="*/ 19 h 19"/>
              </a:gdLst>
              <a:ahLst/>
              <a:cxnLst>
                <a:cxn ang="0">
                  <a:pos x="T0" y="T1"/>
                </a:cxn>
                <a:cxn ang="0">
                  <a:pos x="T2" y="T3"/>
                </a:cxn>
                <a:cxn ang="0">
                  <a:pos x="T4" y="T5"/>
                </a:cxn>
                <a:cxn ang="0">
                  <a:pos x="T6" y="T7"/>
                </a:cxn>
                <a:cxn ang="0">
                  <a:pos x="T8" y="T9"/>
                </a:cxn>
              </a:cxnLst>
              <a:rect l="0" t="0" r="r" b="b"/>
              <a:pathLst>
                <a:path w="113" h="19">
                  <a:moveTo>
                    <a:pt x="104" y="19"/>
                  </a:moveTo>
                  <a:lnTo>
                    <a:pt x="9" y="19"/>
                  </a:lnTo>
                  <a:lnTo>
                    <a:pt x="0" y="0"/>
                  </a:lnTo>
                  <a:lnTo>
                    <a:pt x="113" y="0"/>
                  </a:lnTo>
                  <a:lnTo>
                    <a:pt x="104" y="19"/>
                  </a:lnTo>
                  <a:close/>
                </a:path>
              </a:pathLst>
            </a:custGeom>
            <a:solidFill>
              <a:srgbClr val="8285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127"/>
            <p:cNvSpPr>
              <a:spLocks noChangeArrowheads="1"/>
            </p:cNvSpPr>
            <p:nvPr/>
          </p:nvSpPr>
          <p:spPr bwMode="auto">
            <a:xfrm>
              <a:off x="5026026" y="2582863"/>
              <a:ext cx="60325" cy="331788"/>
            </a:xfrm>
            <a:prstGeom prst="rect">
              <a:avLst/>
            </a:prstGeom>
            <a:solidFill>
              <a:srgbClr val="EBF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128"/>
            <p:cNvSpPr>
              <a:spLocks noChangeArrowheads="1"/>
            </p:cNvSpPr>
            <p:nvPr/>
          </p:nvSpPr>
          <p:spPr bwMode="auto">
            <a:xfrm>
              <a:off x="5116513" y="2582863"/>
              <a:ext cx="60325" cy="331788"/>
            </a:xfrm>
            <a:prstGeom prst="rect">
              <a:avLst/>
            </a:prstGeom>
            <a:solidFill>
              <a:srgbClr val="EBF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129"/>
            <p:cNvSpPr>
              <a:spLocks noChangeArrowheads="1"/>
            </p:cNvSpPr>
            <p:nvPr/>
          </p:nvSpPr>
          <p:spPr bwMode="auto">
            <a:xfrm>
              <a:off x="5207001" y="2582863"/>
              <a:ext cx="60325" cy="331788"/>
            </a:xfrm>
            <a:prstGeom prst="rect">
              <a:avLst/>
            </a:prstGeom>
            <a:solidFill>
              <a:srgbClr val="EBF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130"/>
            <p:cNvSpPr>
              <a:spLocks noChangeArrowheads="1"/>
            </p:cNvSpPr>
            <p:nvPr/>
          </p:nvSpPr>
          <p:spPr bwMode="auto">
            <a:xfrm>
              <a:off x="5297488" y="2582863"/>
              <a:ext cx="58738" cy="331788"/>
            </a:xfrm>
            <a:prstGeom prst="rect">
              <a:avLst/>
            </a:prstGeom>
            <a:solidFill>
              <a:srgbClr val="EBF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131"/>
            <p:cNvSpPr>
              <a:spLocks noChangeArrowheads="1"/>
            </p:cNvSpPr>
            <p:nvPr/>
          </p:nvSpPr>
          <p:spPr bwMode="auto">
            <a:xfrm>
              <a:off x="5386388" y="2582863"/>
              <a:ext cx="60325" cy="331788"/>
            </a:xfrm>
            <a:prstGeom prst="rect">
              <a:avLst/>
            </a:prstGeom>
            <a:solidFill>
              <a:srgbClr val="EBF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132"/>
            <p:cNvSpPr>
              <a:spLocks noChangeArrowheads="1"/>
            </p:cNvSpPr>
            <p:nvPr/>
          </p:nvSpPr>
          <p:spPr bwMode="auto">
            <a:xfrm>
              <a:off x="5476876" y="2582863"/>
              <a:ext cx="60325" cy="331788"/>
            </a:xfrm>
            <a:prstGeom prst="rect">
              <a:avLst/>
            </a:prstGeom>
            <a:solidFill>
              <a:srgbClr val="EBF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133"/>
            <p:cNvSpPr>
              <a:spLocks noChangeArrowheads="1"/>
            </p:cNvSpPr>
            <p:nvPr/>
          </p:nvSpPr>
          <p:spPr bwMode="auto">
            <a:xfrm>
              <a:off x="5567363" y="2582863"/>
              <a:ext cx="60325" cy="331788"/>
            </a:xfrm>
            <a:prstGeom prst="rect">
              <a:avLst/>
            </a:prstGeom>
            <a:solidFill>
              <a:srgbClr val="EBF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34"/>
            <p:cNvSpPr>
              <a:spLocks/>
            </p:cNvSpPr>
            <p:nvPr/>
          </p:nvSpPr>
          <p:spPr bwMode="auto">
            <a:xfrm>
              <a:off x="5026026" y="2659063"/>
              <a:ext cx="301625" cy="255588"/>
            </a:xfrm>
            <a:custGeom>
              <a:avLst/>
              <a:gdLst>
                <a:gd name="T0" fmla="*/ 190 w 190"/>
                <a:gd name="T1" fmla="*/ 28 h 161"/>
                <a:gd name="T2" fmla="*/ 57 w 190"/>
                <a:gd name="T3" fmla="*/ 161 h 161"/>
                <a:gd name="T4" fmla="*/ 0 w 190"/>
                <a:gd name="T5" fmla="*/ 161 h 161"/>
                <a:gd name="T6" fmla="*/ 161 w 190"/>
                <a:gd name="T7" fmla="*/ 0 h 161"/>
                <a:gd name="T8" fmla="*/ 190 w 190"/>
                <a:gd name="T9" fmla="*/ 28 h 161"/>
              </a:gdLst>
              <a:ahLst/>
              <a:cxnLst>
                <a:cxn ang="0">
                  <a:pos x="T0" y="T1"/>
                </a:cxn>
                <a:cxn ang="0">
                  <a:pos x="T2" y="T3"/>
                </a:cxn>
                <a:cxn ang="0">
                  <a:pos x="T4" y="T5"/>
                </a:cxn>
                <a:cxn ang="0">
                  <a:pos x="T6" y="T7"/>
                </a:cxn>
                <a:cxn ang="0">
                  <a:pos x="T8" y="T9"/>
                </a:cxn>
              </a:cxnLst>
              <a:rect l="0" t="0" r="r" b="b"/>
              <a:pathLst>
                <a:path w="190" h="161">
                  <a:moveTo>
                    <a:pt x="190" y="28"/>
                  </a:moveTo>
                  <a:lnTo>
                    <a:pt x="57" y="161"/>
                  </a:lnTo>
                  <a:lnTo>
                    <a:pt x="0" y="161"/>
                  </a:lnTo>
                  <a:lnTo>
                    <a:pt x="161" y="0"/>
                  </a:lnTo>
                  <a:lnTo>
                    <a:pt x="190" y="28"/>
                  </a:lnTo>
                  <a:close/>
                </a:path>
              </a:pathLst>
            </a:custGeom>
            <a:solidFill>
              <a:srgbClr val="EDAE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35"/>
            <p:cNvSpPr>
              <a:spLocks/>
            </p:cNvSpPr>
            <p:nvPr/>
          </p:nvSpPr>
          <p:spPr bwMode="auto">
            <a:xfrm>
              <a:off x="5327651" y="2582863"/>
              <a:ext cx="300038" cy="255588"/>
            </a:xfrm>
            <a:custGeom>
              <a:avLst/>
              <a:gdLst>
                <a:gd name="T0" fmla="*/ 189 w 189"/>
                <a:gd name="T1" fmla="*/ 0 h 161"/>
                <a:gd name="T2" fmla="*/ 28 w 189"/>
                <a:gd name="T3" fmla="*/ 161 h 161"/>
                <a:gd name="T4" fmla="*/ 0 w 189"/>
                <a:gd name="T5" fmla="*/ 133 h 161"/>
                <a:gd name="T6" fmla="*/ 132 w 189"/>
                <a:gd name="T7" fmla="*/ 0 h 161"/>
                <a:gd name="T8" fmla="*/ 189 w 189"/>
                <a:gd name="T9" fmla="*/ 0 h 161"/>
              </a:gdLst>
              <a:ahLst/>
              <a:cxnLst>
                <a:cxn ang="0">
                  <a:pos x="T0" y="T1"/>
                </a:cxn>
                <a:cxn ang="0">
                  <a:pos x="T2" y="T3"/>
                </a:cxn>
                <a:cxn ang="0">
                  <a:pos x="T4" y="T5"/>
                </a:cxn>
                <a:cxn ang="0">
                  <a:pos x="T6" y="T7"/>
                </a:cxn>
                <a:cxn ang="0">
                  <a:pos x="T8" y="T9"/>
                </a:cxn>
              </a:cxnLst>
              <a:rect l="0" t="0" r="r" b="b"/>
              <a:pathLst>
                <a:path w="189" h="161">
                  <a:moveTo>
                    <a:pt x="189" y="0"/>
                  </a:moveTo>
                  <a:lnTo>
                    <a:pt x="28" y="161"/>
                  </a:lnTo>
                  <a:lnTo>
                    <a:pt x="0" y="133"/>
                  </a:lnTo>
                  <a:lnTo>
                    <a:pt x="132" y="0"/>
                  </a:lnTo>
                  <a:lnTo>
                    <a:pt x="189" y="0"/>
                  </a:lnTo>
                  <a:close/>
                </a:path>
              </a:pathLst>
            </a:custGeom>
            <a:solidFill>
              <a:srgbClr val="EDAE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36"/>
            <p:cNvSpPr>
              <a:spLocks/>
            </p:cNvSpPr>
            <p:nvPr/>
          </p:nvSpPr>
          <p:spPr bwMode="auto">
            <a:xfrm>
              <a:off x="5281613" y="2703513"/>
              <a:ext cx="90488" cy="90488"/>
            </a:xfrm>
            <a:custGeom>
              <a:avLst/>
              <a:gdLst>
                <a:gd name="T0" fmla="*/ 29 w 57"/>
                <a:gd name="T1" fmla="*/ 57 h 57"/>
                <a:gd name="T2" fmla="*/ 0 w 57"/>
                <a:gd name="T3" fmla="*/ 29 h 57"/>
                <a:gd name="T4" fmla="*/ 29 w 57"/>
                <a:gd name="T5" fmla="*/ 0 h 57"/>
                <a:gd name="T6" fmla="*/ 57 w 57"/>
                <a:gd name="T7" fmla="*/ 29 h 57"/>
                <a:gd name="T8" fmla="*/ 29 w 57"/>
                <a:gd name="T9" fmla="*/ 57 h 57"/>
              </a:gdLst>
              <a:ahLst/>
              <a:cxnLst>
                <a:cxn ang="0">
                  <a:pos x="T0" y="T1"/>
                </a:cxn>
                <a:cxn ang="0">
                  <a:pos x="T2" y="T3"/>
                </a:cxn>
                <a:cxn ang="0">
                  <a:pos x="T4" y="T5"/>
                </a:cxn>
                <a:cxn ang="0">
                  <a:pos x="T6" y="T7"/>
                </a:cxn>
                <a:cxn ang="0">
                  <a:pos x="T8" y="T9"/>
                </a:cxn>
              </a:cxnLst>
              <a:rect l="0" t="0" r="r" b="b"/>
              <a:pathLst>
                <a:path w="57" h="57">
                  <a:moveTo>
                    <a:pt x="29" y="57"/>
                  </a:moveTo>
                  <a:lnTo>
                    <a:pt x="0" y="29"/>
                  </a:lnTo>
                  <a:lnTo>
                    <a:pt x="29" y="0"/>
                  </a:lnTo>
                  <a:lnTo>
                    <a:pt x="57" y="29"/>
                  </a:lnTo>
                  <a:lnTo>
                    <a:pt x="29" y="57"/>
                  </a:lnTo>
                  <a:close/>
                </a:path>
              </a:pathLst>
            </a:custGeom>
            <a:solidFill>
              <a:srgbClr val="EDAE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5" name="Rectangle 104"/>
          <p:cNvSpPr/>
          <p:nvPr/>
        </p:nvSpPr>
        <p:spPr>
          <a:xfrm>
            <a:off x="1641216" y="964830"/>
            <a:ext cx="9539863" cy="538609"/>
          </a:xfrm>
          <a:prstGeom prst="rect">
            <a:avLst/>
          </a:prstGeom>
        </p:spPr>
        <p:txBody>
          <a:bodyPr wrap="square">
            <a:spAutoFit/>
          </a:bodyPr>
          <a:lstStyle/>
          <a:p>
            <a:r>
              <a:rPr lang="en-US" altLang="zh-CN" sz="1500" dirty="0">
                <a:latin typeface="Rockwell" panose="02060603020205020403" pitchFamily="18" charset="0"/>
                <a:ea typeface="SimHei" panose="02010609060101010101" pitchFamily="49" charset="-122"/>
                <a:cs typeface="Arial" panose="020B0604020202020204" pitchFamily="34" charset="0"/>
              </a:rPr>
              <a:t>2020</a:t>
            </a:r>
            <a:r>
              <a:rPr lang="zh-CN" altLang="en-US" sz="1500" dirty="0">
                <a:latin typeface="Rockwell" panose="02060603020205020403" pitchFamily="18" charset="0"/>
                <a:ea typeface="SimHei" panose="02010609060101010101" pitchFamily="49" charset="-122"/>
                <a:cs typeface="Arial" panose="020B0604020202020204" pitchFamily="34" charset="0"/>
              </a:rPr>
              <a:t>年全美理工大学社会流动性指数（</a:t>
            </a:r>
            <a:r>
              <a:rPr lang="en-US" altLang="zh-CN" sz="1500" dirty="0">
                <a:latin typeface="Rockwell" panose="02060603020205020403" pitchFamily="18" charset="0"/>
                <a:ea typeface="SimHei" panose="02010609060101010101" pitchFamily="49" charset="-122"/>
                <a:cs typeface="Arial" panose="020B0604020202020204" pitchFamily="34" charset="0"/>
              </a:rPr>
              <a:t>Social Mobility Index</a:t>
            </a:r>
            <a:r>
              <a:rPr lang="zh-CN" altLang="en-US" sz="1500" dirty="0">
                <a:latin typeface="Rockwell" panose="02060603020205020403" pitchFamily="18" charset="0"/>
                <a:ea typeface="SimHei" panose="02010609060101010101" pitchFamily="49" charset="-122"/>
                <a:cs typeface="Arial" panose="020B0604020202020204" pitchFamily="34" charset="0"/>
              </a:rPr>
              <a:t>）排名第一，全美所有大学排名第六</a:t>
            </a:r>
            <a:r>
              <a:rPr lang="en-US" altLang="zh-CN" sz="1400" u="sng" dirty="0">
                <a:solidFill>
                  <a:srgbClr val="32599E"/>
                </a:solidFill>
                <a:latin typeface="Rockwell" panose="02060603020205020403" pitchFamily="18" charset="0"/>
                <a:ea typeface="SimHei" panose="02010609060101010101" pitchFamily="49" charset="-122"/>
                <a:cs typeface="Arial" panose="020B0604020202020204" pitchFamily="34" charset="0"/>
                <a:hlinkClick r:id="rId7"/>
              </a:rPr>
              <a:t>polycentric.cpp.edu/2020/11/cal-poly-pomona-no-6-nationally-in-boosting-student-economic-mobility</a:t>
            </a:r>
            <a:r>
              <a:rPr lang="en-US" sz="14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rPr>
              <a:t> </a:t>
            </a:r>
            <a:endParaRPr lang="en-US" altLang="zh-CN" sz="14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endParaRPr>
          </a:p>
        </p:txBody>
      </p:sp>
      <p:grpSp>
        <p:nvGrpSpPr>
          <p:cNvPr id="106" name="组合 360"/>
          <p:cNvGrpSpPr/>
          <p:nvPr/>
        </p:nvGrpSpPr>
        <p:grpSpPr>
          <a:xfrm>
            <a:off x="769583" y="3076732"/>
            <a:ext cx="590581" cy="558258"/>
            <a:chOff x="8099425" y="782638"/>
            <a:chExt cx="871537" cy="873125"/>
          </a:xfrm>
        </p:grpSpPr>
        <p:sp>
          <p:nvSpPr>
            <p:cNvPr id="107" name="Freeform 249"/>
            <p:cNvSpPr>
              <a:spLocks/>
            </p:cNvSpPr>
            <p:nvPr/>
          </p:nvSpPr>
          <p:spPr bwMode="auto">
            <a:xfrm>
              <a:off x="8099425" y="782638"/>
              <a:ext cx="871537" cy="873125"/>
            </a:xfrm>
            <a:custGeom>
              <a:avLst/>
              <a:gdLst>
                <a:gd name="T0" fmla="*/ 275 w 549"/>
                <a:gd name="T1" fmla="*/ 0 h 550"/>
                <a:gd name="T2" fmla="*/ 315 w 549"/>
                <a:gd name="T3" fmla="*/ 74 h 550"/>
                <a:gd name="T4" fmla="*/ 379 w 549"/>
                <a:gd name="T5" fmla="*/ 19 h 550"/>
                <a:gd name="T6" fmla="*/ 388 w 549"/>
                <a:gd name="T7" fmla="*/ 104 h 550"/>
                <a:gd name="T8" fmla="*/ 474 w 549"/>
                <a:gd name="T9" fmla="*/ 76 h 550"/>
                <a:gd name="T10" fmla="*/ 445 w 549"/>
                <a:gd name="T11" fmla="*/ 161 h 550"/>
                <a:gd name="T12" fmla="*/ 530 w 549"/>
                <a:gd name="T13" fmla="*/ 171 h 550"/>
                <a:gd name="T14" fmla="*/ 476 w 549"/>
                <a:gd name="T15" fmla="*/ 235 h 550"/>
                <a:gd name="T16" fmla="*/ 549 w 549"/>
                <a:gd name="T17" fmla="*/ 275 h 550"/>
                <a:gd name="T18" fmla="*/ 476 w 549"/>
                <a:gd name="T19" fmla="*/ 315 h 550"/>
                <a:gd name="T20" fmla="*/ 530 w 549"/>
                <a:gd name="T21" fmla="*/ 379 h 550"/>
                <a:gd name="T22" fmla="*/ 445 w 549"/>
                <a:gd name="T23" fmla="*/ 389 h 550"/>
                <a:gd name="T24" fmla="*/ 474 w 549"/>
                <a:gd name="T25" fmla="*/ 474 h 550"/>
                <a:gd name="T26" fmla="*/ 388 w 549"/>
                <a:gd name="T27" fmla="*/ 445 h 550"/>
                <a:gd name="T28" fmla="*/ 379 w 549"/>
                <a:gd name="T29" fmla="*/ 531 h 550"/>
                <a:gd name="T30" fmla="*/ 315 w 549"/>
                <a:gd name="T31" fmla="*/ 476 h 550"/>
                <a:gd name="T32" fmla="*/ 275 w 549"/>
                <a:gd name="T33" fmla="*/ 550 h 550"/>
                <a:gd name="T34" fmla="*/ 235 w 549"/>
                <a:gd name="T35" fmla="*/ 476 h 550"/>
                <a:gd name="T36" fmla="*/ 171 w 549"/>
                <a:gd name="T37" fmla="*/ 531 h 550"/>
                <a:gd name="T38" fmla="*/ 161 w 549"/>
                <a:gd name="T39" fmla="*/ 445 h 550"/>
                <a:gd name="T40" fmla="*/ 76 w 549"/>
                <a:gd name="T41" fmla="*/ 474 h 550"/>
                <a:gd name="T42" fmla="*/ 104 w 549"/>
                <a:gd name="T43" fmla="*/ 389 h 550"/>
                <a:gd name="T44" fmla="*/ 19 w 549"/>
                <a:gd name="T45" fmla="*/ 379 h 550"/>
                <a:gd name="T46" fmla="*/ 74 w 549"/>
                <a:gd name="T47" fmla="*/ 315 h 550"/>
                <a:gd name="T48" fmla="*/ 0 w 549"/>
                <a:gd name="T49" fmla="*/ 275 h 550"/>
                <a:gd name="T50" fmla="*/ 74 w 549"/>
                <a:gd name="T51" fmla="*/ 235 h 550"/>
                <a:gd name="T52" fmla="*/ 19 w 549"/>
                <a:gd name="T53" fmla="*/ 171 h 550"/>
                <a:gd name="T54" fmla="*/ 104 w 549"/>
                <a:gd name="T55" fmla="*/ 161 h 550"/>
                <a:gd name="T56" fmla="*/ 76 w 549"/>
                <a:gd name="T57" fmla="*/ 76 h 550"/>
                <a:gd name="T58" fmla="*/ 161 w 549"/>
                <a:gd name="T59" fmla="*/ 104 h 550"/>
                <a:gd name="T60" fmla="*/ 171 w 549"/>
                <a:gd name="T61" fmla="*/ 19 h 550"/>
                <a:gd name="T62" fmla="*/ 235 w 549"/>
                <a:gd name="T63" fmla="*/ 74 h 550"/>
                <a:gd name="T64" fmla="*/ 275 w 549"/>
                <a:gd name="T65"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550">
                  <a:moveTo>
                    <a:pt x="275" y="0"/>
                  </a:moveTo>
                  <a:lnTo>
                    <a:pt x="315" y="74"/>
                  </a:lnTo>
                  <a:lnTo>
                    <a:pt x="379" y="19"/>
                  </a:lnTo>
                  <a:lnTo>
                    <a:pt x="388" y="104"/>
                  </a:lnTo>
                  <a:lnTo>
                    <a:pt x="474" y="76"/>
                  </a:lnTo>
                  <a:lnTo>
                    <a:pt x="445" y="161"/>
                  </a:lnTo>
                  <a:lnTo>
                    <a:pt x="530" y="171"/>
                  </a:lnTo>
                  <a:lnTo>
                    <a:pt x="476" y="235"/>
                  </a:lnTo>
                  <a:lnTo>
                    <a:pt x="549" y="275"/>
                  </a:lnTo>
                  <a:lnTo>
                    <a:pt x="476" y="315"/>
                  </a:lnTo>
                  <a:lnTo>
                    <a:pt x="530" y="379"/>
                  </a:lnTo>
                  <a:lnTo>
                    <a:pt x="445" y="389"/>
                  </a:lnTo>
                  <a:lnTo>
                    <a:pt x="474" y="474"/>
                  </a:lnTo>
                  <a:lnTo>
                    <a:pt x="388" y="445"/>
                  </a:lnTo>
                  <a:lnTo>
                    <a:pt x="379" y="531"/>
                  </a:lnTo>
                  <a:lnTo>
                    <a:pt x="315" y="476"/>
                  </a:lnTo>
                  <a:lnTo>
                    <a:pt x="275" y="550"/>
                  </a:lnTo>
                  <a:lnTo>
                    <a:pt x="235" y="476"/>
                  </a:lnTo>
                  <a:lnTo>
                    <a:pt x="171" y="531"/>
                  </a:lnTo>
                  <a:lnTo>
                    <a:pt x="161" y="445"/>
                  </a:lnTo>
                  <a:lnTo>
                    <a:pt x="76" y="474"/>
                  </a:lnTo>
                  <a:lnTo>
                    <a:pt x="104" y="389"/>
                  </a:lnTo>
                  <a:lnTo>
                    <a:pt x="19" y="379"/>
                  </a:lnTo>
                  <a:lnTo>
                    <a:pt x="74" y="315"/>
                  </a:lnTo>
                  <a:lnTo>
                    <a:pt x="0" y="275"/>
                  </a:lnTo>
                  <a:lnTo>
                    <a:pt x="74" y="235"/>
                  </a:lnTo>
                  <a:lnTo>
                    <a:pt x="19" y="171"/>
                  </a:lnTo>
                  <a:lnTo>
                    <a:pt x="104" y="161"/>
                  </a:lnTo>
                  <a:lnTo>
                    <a:pt x="76" y="76"/>
                  </a:lnTo>
                  <a:lnTo>
                    <a:pt x="161" y="104"/>
                  </a:lnTo>
                  <a:lnTo>
                    <a:pt x="171" y="19"/>
                  </a:lnTo>
                  <a:lnTo>
                    <a:pt x="235" y="74"/>
                  </a:lnTo>
                  <a:lnTo>
                    <a:pt x="275" y="0"/>
                  </a:lnTo>
                  <a:close/>
                </a:path>
              </a:pathLst>
            </a:custGeom>
            <a:solidFill>
              <a:srgbClr val="27A2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50"/>
            <p:cNvSpPr>
              <a:spLocks/>
            </p:cNvSpPr>
            <p:nvPr/>
          </p:nvSpPr>
          <p:spPr bwMode="auto">
            <a:xfrm>
              <a:off x="8099425" y="782638"/>
              <a:ext cx="871537" cy="873125"/>
            </a:xfrm>
            <a:custGeom>
              <a:avLst/>
              <a:gdLst>
                <a:gd name="T0" fmla="*/ 275 w 549"/>
                <a:gd name="T1" fmla="*/ 0 h 550"/>
                <a:gd name="T2" fmla="*/ 315 w 549"/>
                <a:gd name="T3" fmla="*/ 74 h 550"/>
                <a:gd name="T4" fmla="*/ 379 w 549"/>
                <a:gd name="T5" fmla="*/ 19 h 550"/>
                <a:gd name="T6" fmla="*/ 388 w 549"/>
                <a:gd name="T7" fmla="*/ 104 h 550"/>
                <a:gd name="T8" fmla="*/ 474 w 549"/>
                <a:gd name="T9" fmla="*/ 76 h 550"/>
                <a:gd name="T10" fmla="*/ 445 w 549"/>
                <a:gd name="T11" fmla="*/ 161 h 550"/>
                <a:gd name="T12" fmla="*/ 530 w 549"/>
                <a:gd name="T13" fmla="*/ 171 h 550"/>
                <a:gd name="T14" fmla="*/ 476 w 549"/>
                <a:gd name="T15" fmla="*/ 235 h 550"/>
                <a:gd name="T16" fmla="*/ 549 w 549"/>
                <a:gd name="T17" fmla="*/ 275 h 550"/>
                <a:gd name="T18" fmla="*/ 476 w 549"/>
                <a:gd name="T19" fmla="*/ 315 h 550"/>
                <a:gd name="T20" fmla="*/ 530 w 549"/>
                <a:gd name="T21" fmla="*/ 379 h 550"/>
                <a:gd name="T22" fmla="*/ 445 w 549"/>
                <a:gd name="T23" fmla="*/ 389 h 550"/>
                <a:gd name="T24" fmla="*/ 474 w 549"/>
                <a:gd name="T25" fmla="*/ 474 h 550"/>
                <a:gd name="T26" fmla="*/ 388 w 549"/>
                <a:gd name="T27" fmla="*/ 445 h 550"/>
                <a:gd name="T28" fmla="*/ 379 w 549"/>
                <a:gd name="T29" fmla="*/ 531 h 550"/>
                <a:gd name="T30" fmla="*/ 315 w 549"/>
                <a:gd name="T31" fmla="*/ 476 h 550"/>
                <a:gd name="T32" fmla="*/ 275 w 549"/>
                <a:gd name="T33" fmla="*/ 550 h 550"/>
                <a:gd name="T34" fmla="*/ 235 w 549"/>
                <a:gd name="T35" fmla="*/ 476 h 550"/>
                <a:gd name="T36" fmla="*/ 171 w 549"/>
                <a:gd name="T37" fmla="*/ 531 h 550"/>
                <a:gd name="T38" fmla="*/ 161 w 549"/>
                <a:gd name="T39" fmla="*/ 445 h 550"/>
                <a:gd name="T40" fmla="*/ 76 w 549"/>
                <a:gd name="T41" fmla="*/ 474 h 550"/>
                <a:gd name="T42" fmla="*/ 104 w 549"/>
                <a:gd name="T43" fmla="*/ 389 h 550"/>
                <a:gd name="T44" fmla="*/ 19 w 549"/>
                <a:gd name="T45" fmla="*/ 379 h 550"/>
                <a:gd name="T46" fmla="*/ 74 w 549"/>
                <a:gd name="T47" fmla="*/ 315 h 550"/>
                <a:gd name="T48" fmla="*/ 0 w 549"/>
                <a:gd name="T49" fmla="*/ 275 h 550"/>
                <a:gd name="T50" fmla="*/ 74 w 549"/>
                <a:gd name="T51" fmla="*/ 235 h 550"/>
                <a:gd name="T52" fmla="*/ 19 w 549"/>
                <a:gd name="T53" fmla="*/ 171 h 550"/>
                <a:gd name="T54" fmla="*/ 104 w 549"/>
                <a:gd name="T55" fmla="*/ 161 h 550"/>
                <a:gd name="T56" fmla="*/ 76 w 549"/>
                <a:gd name="T57" fmla="*/ 76 h 550"/>
                <a:gd name="T58" fmla="*/ 161 w 549"/>
                <a:gd name="T59" fmla="*/ 104 h 550"/>
                <a:gd name="T60" fmla="*/ 171 w 549"/>
                <a:gd name="T61" fmla="*/ 19 h 550"/>
                <a:gd name="T62" fmla="*/ 235 w 549"/>
                <a:gd name="T63" fmla="*/ 74 h 550"/>
                <a:gd name="T64" fmla="*/ 275 w 549"/>
                <a:gd name="T65"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550">
                  <a:moveTo>
                    <a:pt x="275" y="0"/>
                  </a:moveTo>
                  <a:lnTo>
                    <a:pt x="315" y="74"/>
                  </a:lnTo>
                  <a:lnTo>
                    <a:pt x="379" y="19"/>
                  </a:lnTo>
                  <a:lnTo>
                    <a:pt x="388" y="104"/>
                  </a:lnTo>
                  <a:lnTo>
                    <a:pt x="474" y="76"/>
                  </a:lnTo>
                  <a:lnTo>
                    <a:pt x="445" y="161"/>
                  </a:lnTo>
                  <a:lnTo>
                    <a:pt x="530" y="171"/>
                  </a:lnTo>
                  <a:lnTo>
                    <a:pt x="476" y="235"/>
                  </a:lnTo>
                  <a:lnTo>
                    <a:pt x="549" y="275"/>
                  </a:lnTo>
                  <a:lnTo>
                    <a:pt x="476" y="315"/>
                  </a:lnTo>
                  <a:lnTo>
                    <a:pt x="530" y="379"/>
                  </a:lnTo>
                  <a:lnTo>
                    <a:pt x="445" y="389"/>
                  </a:lnTo>
                  <a:lnTo>
                    <a:pt x="474" y="474"/>
                  </a:lnTo>
                  <a:lnTo>
                    <a:pt x="388" y="445"/>
                  </a:lnTo>
                  <a:lnTo>
                    <a:pt x="379" y="531"/>
                  </a:lnTo>
                  <a:lnTo>
                    <a:pt x="315" y="476"/>
                  </a:lnTo>
                  <a:lnTo>
                    <a:pt x="275" y="550"/>
                  </a:lnTo>
                  <a:lnTo>
                    <a:pt x="235" y="476"/>
                  </a:lnTo>
                  <a:lnTo>
                    <a:pt x="171" y="531"/>
                  </a:lnTo>
                  <a:lnTo>
                    <a:pt x="161" y="445"/>
                  </a:lnTo>
                  <a:lnTo>
                    <a:pt x="76" y="474"/>
                  </a:lnTo>
                  <a:lnTo>
                    <a:pt x="104" y="389"/>
                  </a:lnTo>
                  <a:lnTo>
                    <a:pt x="19" y="379"/>
                  </a:lnTo>
                  <a:lnTo>
                    <a:pt x="74" y="315"/>
                  </a:lnTo>
                  <a:lnTo>
                    <a:pt x="0" y="275"/>
                  </a:lnTo>
                  <a:lnTo>
                    <a:pt x="74" y="235"/>
                  </a:lnTo>
                  <a:lnTo>
                    <a:pt x="19" y="171"/>
                  </a:lnTo>
                  <a:lnTo>
                    <a:pt x="104" y="161"/>
                  </a:lnTo>
                  <a:lnTo>
                    <a:pt x="76" y="76"/>
                  </a:lnTo>
                  <a:lnTo>
                    <a:pt x="161" y="104"/>
                  </a:lnTo>
                  <a:lnTo>
                    <a:pt x="171" y="19"/>
                  </a:lnTo>
                  <a:lnTo>
                    <a:pt x="235" y="74"/>
                  </a:lnTo>
                  <a:lnTo>
                    <a:pt x="27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51"/>
            <p:cNvSpPr>
              <a:spLocks/>
            </p:cNvSpPr>
            <p:nvPr/>
          </p:nvSpPr>
          <p:spPr bwMode="auto">
            <a:xfrm>
              <a:off x="8459788" y="1114425"/>
              <a:ext cx="120650" cy="209550"/>
            </a:xfrm>
            <a:custGeom>
              <a:avLst/>
              <a:gdLst>
                <a:gd name="T0" fmla="*/ 32 w 32"/>
                <a:gd name="T1" fmla="*/ 56 h 56"/>
                <a:gd name="T2" fmla="*/ 12 w 32"/>
                <a:gd name="T3" fmla="*/ 56 h 56"/>
                <a:gd name="T4" fmla="*/ 0 w 32"/>
                <a:gd name="T5" fmla="*/ 44 h 56"/>
                <a:gd name="T6" fmla="*/ 0 w 32"/>
                <a:gd name="T7" fmla="*/ 12 h 56"/>
                <a:gd name="T8" fmla="*/ 12 w 32"/>
                <a:gd name="T9" fmla="*/ 0 h 56"/>
                <a:gd name="T10" fmla="*/ 32 w 32"/>
                <a:gd name="T11" fmla="*/ 0 h 56"/>
                <a:gd name="T12" fmla="*/ 32 w 32"/>
                <a:gd name="T13" fmla="*/ 8 h 56"/>
                <a:gd name="T14" fmla="*/ 12 w 32"/>
                <a:gd name="T15" fmla="*/ 8 h 56"/>
                <a:gd name="T16" fmla="*/ 8 w 32"/>
                <a:gd name="T17" fmla="*/ 12 h 56"/>
                <a:gd name="T18" fmla="*/ 8 w 32"/>
                <a:gd name="T19" fmla="*/ 44 h 56"/>
                <a:gd name="T20" fmla="*/ 12 w 32"/>
                <a:gd name="T21" fmla="*/ 48 h 56"/>
                <a:gd name="T22" fmla="*/ 32 w 32"/>
                <a:gd name="T23" fmla="*/ 48 h 56"/>
                <a:gd name="T24" fmla="*/ 32 w 32"/>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32" y="56"/>
                  </a:moveTo>
                  <a:cubicBezTo>
                    <a:pt x="12" y="56"/>
                    <a:pt x="12" y="56"/>
                    <a:pt x="12" y="56"/>
                  </a:cubicBezTo>
                  <a:cubicBezTo>
                    <a:pt x="5" y="56"/>
                    <a:pt x="0" y="51"/>
                    <a:pt x="0" y="44"/>
                  </a:cubicBezTo>
                  <a:cubicBezTo>
                    <a:pt x="0" y="12"/>
                    <a:pt x="0" y="12"/>
                    <a:pt x="0" y="12"/>
                  </a:cubicBezTo>
                  <a:cubicBezTo>
                    <a:pt x="0" y="5"/>
                    <a:pt x="5" y="0"/>
                    <a:pt x="12" y="0"/>
                  </a:cubicBezTo>
                  <a:cubicBezTo>
                    <a:pt x="32" y="0"/>
                    <a:pt x="32" y="0"/>
                    <a:pt x="32" y="0"/>
                  </a:cubicBezTo>
                  <a:cubicBezTo>
                    <a:pt x="32" y="8"/>
                    <a:pt x="32" y="8"/>
                    <a:pt x="32" y="8"/>
                  </a:cubicBezTo>
                  <a:cubicBezTo>
                    <a:pt x="12" y="8"/>
                    <a:pt x="12" y="8"/>
                    <a:pt x="12" y="8"/>
                  </a:cubicBezTo>
                  <a:cubicBezTo>
                    <a:pt x="10" y="8"/>
                    <a:pt x="8" y="10"/>
                    <a:pt x="8" y="12"/>
                  </a:cubicBezTo>
                  <a:cubicBezTo>
                    <a:pt x="8" y="44"/>
                    <a:pt x="8" y="44"/>
                    <a:pt x="8" y="44"/>
                  </a:cubicBezTo>
                  <a:cubicBezTo>
                    <a:pt x="8" y="46"/>
                    <a:pt x="10" y="48"/>
                    <a:pt x="12" y="48"/>
                  </a:cubicBezTo>
                  <a:cubicBezTo>
                    <a:pt x="32" y="48"/>
                    <a:pt x="32" y="48"/>
                    <a:pt x="32" y="48"/>
                  </a:cubicBezTo>
                  <a:cubicBezTo>
                    <a:pt x="32" y="56"/>
                    <a:pt x="32" y="56"/>
                    <a:pt x="32" y="5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252"/>
            <p:cNvSpPr>
              <a:spLocks noChangeArrowheads="1"/>
            </p:cNvSpPr>
            <p:nvPr/>
          </p:nvSpPr>
          <p:spPr bwMode="auto">
            <a:xfrm>
              <a:off x="8489950" y="1203325"/>
              <a:ext cx="90487" cy="301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253"/>
            <p:cNvSpPr>
              <a:spLocks noChangeArrowheads="1"/>
            </p:cNvSpPr>
            <p:nvPr/>
          </p:nvSpPr>
          <p:spPr bwMode="auto">
            <a:xfrm>
              <a:off x="8489950" y="1203325"/>
              <a:ext cx="90487" cy="3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254"/>
            <p:cNvSpPr>
              <a:spLocks noChangeArrowheads="1"/>
            </p:cNvSpPr>
            <p:nvPr/>
          </p:nvSpPr>
          <p:spPr bwMode="auto">
            <a:xfrm>
              <a:off x="8310563" y="1114425"/>
              <a:ext cx="30162" cy="2095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255"/>
            <p:cNvSpPr>
              <a:spLocks noChangeArrowheads="1"/>
            </p:cNvSpPr>
            <p:nvPr/>
          </p:nvSpPr>
          <p:spPr bwMode="auto">
            <a:xfrm>
              <a:off x="8310563" y="1114425"/>
              <a:ext cx="30162"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Rectangle 256"/>
            <p:cNvSpPr>
              <a:spLocks noChangeArrowheads="1"/>
            </p:cNvSpPr>
            <p:nvPr/>
          </p:nvSpPr>
          <p:spPr bwMode="auto">
            <a:xfrm>
              <a:off x="8401050" y="1114425"/>
              <a:ext cx="30162" cy="2095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257"/>
            <p:cNvSpPr>
              <a:spLocks noChangeArrowheads="1"/>
            </p:cNvSpPr>
            <p:nvPr/>
          </p:nvSpPr>
          <p:spPr bwMode="auto">
            <a:xfrm>
              <a:off x="8401050" y="1114425"/>
              <a:ext cx="30162"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58"/>
            <p:cNvSpPr>
              <a:spLocks/>
            </p:cNvSpPr>
            <p:nvPr/>
          </p:nvSpPr>
          <p:spPr bwMode="auto">
            <a:xfrm>
              <a:off x="8310563" y="1114425"/>
              <a:ext cx="120650" cy="209550"/>
            </a:xfrm>
            <a:custGeom>
              <a:avLst/>
              <a:gdLst>
                <a:gd name="T0" fmla="*/ 76 w 76"/>
                <a:gd name="T1" fmla="*/ 132 h 132"/>
                <a:gd name="T2" fmla="*/ 57 w 76"/>
                <a:gd name="T3" fmla="*/ 132 h 132"/>
                <a:gd name="T4" fmla="*/ 0 w 76"/>
                <a:gd name="T5" fmla="*/ 9 h 132"/>
                <a:gd name="T6" fmla="*/ 0 w 76"/>
                <a:gd name="T7" fmla="*/ 0 h 132"/>
                <a:gd name="T8" fmla="*/ 19 w 76"/>
                <a:gd name="T9" fmla="*/ 0 h 132"/>
                <a:gd name="T10" fmla="*/ 76 w 76"/>
                <a:gd name="T11" fmla="*/ 123 h 132"/>
                <a:gd name="T12" fmla="*/ 76 w 76"/>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76" h="132">
                  <a:moveTo>
                    <a:pt x="76" y="132"/>
                  </a:moveTo>
                  <a:lnTo>
                    <a:pt x="57" y="132"/>
                  </a:lnTo>
                  <a:lnTo>
                    <a:pt x="0" y="9"/>
                  </a:lnTo>
                  <a:lnTo>
                    <a:pt x="0" y="0"/>
                  </a:lnTo>
                  <a:lnTo>
                    <a:pt x="19" y="0"/>
                  </a:lnTo>
                  <a:lnTo>
                    <a:pt x="76" y="123"/>
                  </a:lnTo>
                  <a:lnTo>
                    <a:pt x="76" y="1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59"/>
            <p:cNvSpPr>
              <a:spLocks/>
            </p:cNvSpPr>
            <p:nvPr/>
          </p:nvSpPr>
          <p:spPr bwMode="auto">
            <a:xfrm>
              <a:off x="8310563" y="1114425"/>
              <a:ext cx="120650" cy="209550"/>
            </a:xfrm>
            <a:custGeom>
              <a:avLst/>
              <a:gdLst>
                <a:gd name="T0" fmla="*/ 76 w 76"/>
                <a:gd name="T1" fmla="*/ 132 h 132"/>
                <a:gd name="T2" fmla="*/ 57 w 76"/>
                <a:gd name="T3" fmla="*/ 132 h 132"/>
                <a:gd name="T4" fmla="*/ 0 w 76"/>
                <a:gd name="T5" fmla="*/ 9 h 132"/>
                <a:gd name="T6" fmla="*/ 0 w 76"/>
                <a:gd name="T7" fmla="*/ 0 h 132"/>
                <a:gd name="T8" fmla="*/ 19 w 76"/>
                <a:gd name="T9" fmla="*/ 0 h 132"/>
                <a:gd name="T10" fmla="*/ 76 w 76"/>
                <a:gd name="T11" fmla="*/ 123 h 132"/>
                <a:gd name="T12" fmla="*/ 76 w 76"/>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76" h="132">
                  <a:moveTo>
                    <a:pt x="76" y="132"/>
                  </a:moveTo>
                  <a:lnTo>
                    <a:pt x="57" y="132"/>
                  </a:lnTo>
                  <a:lnTo>
                    <a:pt x="0" y="9"/>
                  </a:lnTo>
                  <a:lnTo>
                    <a:pt x="0" y="0"/>
                  </a:lnTo>
                  <a:lnTo>
                    <a:pt x="19" y="0"/>
                  </a:lnTo>
                  <a:lnTo>
                    <a:pt x="76" y="123"/>
                  </a:lnTo>
                  <a:lnTo>
                    <a:pt x="76" y="1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260"/>
            <p:cNvSpPr>
              <a:spLocks noChangeArrowheads="1"/>
            </p:cNvSpPr>
            <p:nvPr/>
          </p:nvSpPr>
          <p:spPr bwMode="auto">
            <a:xfrm>
              <a:off x="8610600" y="1114425"/>
              <a:ext cx="30162" cy="2095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Rectangle 261"/>
            <p:cNvSpPr>
              <a:spLocks noChangeArrowheads="1"/>
            </p:cNvSpPr>
            <p:nvPr/>
          </p:nvSpPr>
          <p:spPr bwMode="auto">
            <a:xfrm>
              <a:off x="8610600" y="1114425"/>
              <a:ext cx="30162"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262"/>
            <p:cNvSpPr>
              <a:spLocks noChangeArrowheads="1"/>
            </p:cNvSpPr>
            <p:nvPr/>
          </p:nvSpPr>
          <p:spPr bwMode="auto">
            <a:xfrm>
              <a:off x="8731250" y="1114425"/>
              <a:ext cx="30162" cy="2095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63"/>
            <p:cNvSpPr>
              <a:spLocks/>
            </p:cNvSpPr>
            <p:nvPr/>
          </p:nvSpPr>
          <p:spPr bwMode="auto">
            <a:xfrm>
              <a:off x="8670925" y="1189038"/>
              <a:ext cx="90487" cy="134938"/>
            </a:xfrm>
            <a:custGeom>
              <a:avLst/>
              <a:gdLst>
                <a:gd name="T0" fmla="*/ 57 w 57"/>
                <a:gd name="T1" fmla="*/ 85 h 85"/>
                <a:gd name="T2" fmla="*/ 38 w 57"/>
                <a:gd name="T3" fmla="*/ 85 h 85"/>
                <a:gd name="T4" fmla="*/ 0 w 57"/>
                <a:gd name="T5" fmla="*/ 9 h 85"/>
                <a:gd name="T6" fmla="*/ 0 w 57"/>
                <a:gd name="T7" fmla="*/ 0 h 85"/>
                <a:gd name="T8" fmla="*/ 19 w 57"/>
                <a:gd name="T9" fmla="*/ 0 h 85"/>
                <a:gd name="T10" fmla="*/ 57 w 57"/>
                <a:gd name="T11" fmla="*/ 76 h 85"/>
                <a:gd name="T12" fmla="*/ 57 w 57"/>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7" h="85">
                  <a:moveTo>
                    <a:pt x="57" y="85"/>
                  </a:moveTo>
                  <a:lnTo>
                    <a:pt x="38" y="85"/>
                  </a:lnTo>
                  <a:lnTo>
                    <a:pt x="0" y="9"/>
                  </a:lnTo>
                  <a:lnTo>
                    <a:pt x="0" y="0"/>
                  </a:lnTo>
                  <a:lnTo>
                    <a:pt x="19" y="0"/>
                  </a:lnTo>
                  <a:lnTo>
                    <a:pt x="57" y="76"/>
                  </a:lnTo>
                  <a:lnTo>
                    <a:pt x="57" y="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64"/>
            <p:cNvSpPr>
              <a:spLocks/>
            </p:cNvSpPr>
            <p:nvPr/>
          </p:nvSpPr>
          <p:spPr bwMode="auto">
            <a:xfrm>
              <a:off x="8610600" y="1189038"/>
              <a:ext cx="90487" cy="134938"/>
            </a:xfrm>
            <a:custGeom>
              <a:avLst/>
              <a:gdLst>
                <a:gd name="T0" fmla="*/ 0 w 57"/>
                <a:gd name="T1" fmla="*/ 85 h 85"/>
                <a:gd name="T2" fmla="*/ 0 w 57"/>
                <a:gd name="T3" fmla="*/ 76 h 85"/>
                <a:gd name="T4" fmla="*/ 38 w 57"/>
                <a:gd name="T5" fmla="*/ 0 h 85"/>
                <a:gd name="T6" fmla="*/ 57 w 57"/>
                <a:gd name="T7" fmla="*/ 0 h 85"/>
                <a:gd name="T8" fmla="*/ 57 w 57"/>
                <a:gd name="T9" fmla="*/ 9 h 85"/>
                <a:gd name="T10" fmla="*/ 19 w 57"/>
                <a:gd name="T11" fmla="*/ 85 h 85"/>
                <a:gd name="T12" fmla="*/ 0 w 57"/>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7" h="85">
                  <a:moveTo>
                    <a:pt x="0" y="85"/>
                  </a:moveTo>
                  <a:lnTo>
                    <a:pt x="0" y="76"/>
                  </a:lnTo>
                  <a:lnTo>
                    <a:pt x="38" y="0"/>
                  </a:lnTo>
                  <a:lnTo>
                    <a:pt x="57" y="0"/>
                  </a:lnTo>
                  <a:lnTo>
                    <a:pt x="57" y="9"/>
                  </a:lnTo>
                  <a:lnTo>
                    <a:pt x="19" y="85"/>
                  </a:lnTo>
                  <a:lnTo>
                    <a:pt x="0" y="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65"/>
            <p:cNvSpPr>
              <a:spLocks noEditPoints="1"/>
            </p:cNvSpPr>
            <p:nvPr/>
          </p:nvSpPr>
          <p:spPr bwMode="auto">
            <a:xfrm>
              <a:off x="8099425" y="1155700"/>
              <a:ext cx="117475" cy="127000"/>
            </a:xfrm>
            <a:custGeom>
              <a:avLst/>
              <a:gdLst>
                <a:gd name="T0" fmla="*/ 0 w 74"/>
                <a:gd name="T1" fmla="*/ 40 h 80"/>
                <a:gd name="T2" fmla="*/ 74 w 74"/>
                <a:gd name="T3" fmla="*/ 80 h 80"/>
                <a:gd name="T4" fmla="*/ 74 w 74"/>
                <a:gd name="T5" fmla="*/ 80 h 80"/>
                <a:gd name="T6" fmla="*/ 0 w 74"/>
                <a:gd name="T7" fmla="*/ 40 h 80"/>
                <a:gd name="T8" fmla="*/ 74 w 74"/>
                <a:gd name="T9" fmla="*/ 0 h 80"/>
                <a:gd name="T10" fmla="*/ 0 w 74"/>
                <a:gd name="T11" fmla="*/ 40 h 80"/>
                <a:gd name="T12" fmla="*/ 74 w 74"/>
                <a:gd name="T13" fmla="*/ 0 h 80"/>
                <a:gd name="T14" fmla="*/ 74 w 74"/>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0">
                  <a:moveTo>
                    <a:pt x="0" y="40"/>
                  </a:moveTo>
                  <a:lnTo>
                    <a:pt x="74" y="80"/>
                  </a:lnTo>
                  <a:lnTo>
                    <a:pt x="74" y="80"/>
                  </a:lnTo>
                  <a:lnTo>
                    <a:pt x="0" y="40"/>
                  </a:lnTo>
                  <a:close/>
                  <a:moveTo>
                    <a:pt x="74" y="0"/>
                  </a:moveTo>
                  <a:lnTo>
                    <a:pt x="0" y="40"/>
                  </a:lnTo>
                  <a:lnTo>
                    <a:pt x="74" y="0"/>
                  </a:lnTo>
                  <a:lnTo>
                    <a:pt x="7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66"/>
            <p:cNvSpPr>
              <a:spLocks noEditPoints="1"/>
            </p:cNvSpPr>
            <p:nvPr/>
          </p:nvSpPr>
          <p:spPr bwMode="auto">
            <a:xfrm>
              <a:off x="8099425" y="1155700"/>
              <a:ext cx="117475" cy="127000"/>
            </a:xfrm>
            <a:custGeom>
              <a:avLst/>
              <a:gdLst>
                <a:gd name="T0" fmla="*/ 0 w 74"/>
                <a:gd name="T1" fmla="*/ 40 h 80"/>
                <a:gd name="T2" fmla="*/ 74 w 74"/>
                <a:gd name="T3" fmla="*/ 80 h 80"/>
                <a:gd name="T4" fmla="*/ 74 w 74"/>
                <a:gd name="T5" fmla="*/ 80 h 80"/>
                <a:gd name="T6" fmla="*/ 0 w 74"/>
                <a:gd name="T7" fmla="*/ 40 h 80"/>
                <a:gd name="T8" fmla="*/ 74 w 74"/>
                <a:gd name="T9" fmla="*/ 0 h 80"/>
                <a:gd name="T10" fmla="*/ 0 w 74"/>
                <a:gd name="T11" fmla="*/ 40 h 80"/>
                <a:gd name="T12" fmla="*/ 74 w 74"/>
                <a:gd name="T13" fmla="*/ 0 h 80"/>
                <a:gd name="T14" fmla="*/ 74 w 74"/>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0">
                  <a:moveTo>
                    <a:pt x="0" y="40"/>
                  </a:moveTo>
                  <a:lnTo>
                    <a:pt x="74" y="80"/>
                  </a:lnTo>
                  <a:lnTo>
                    <a:pt x="74" y="80"/>
                  </a:lnTo>
                  <a:lnTo>
                    <a:pt x="0" y="40"/>
                  </a:lnTo>
                  <a:moveTo>
                    <a:pt x="74" y="0"/>
                  </a:moveTo>
                  <a:lnTo>
                    <a:pt x="0" y="40"/>
                  </a:lnTo>
                  <a:lnTo>
                    <a:pt x="74" y="0"/>
                  </a:lnTo>
                  <a:lnTo>
                    <a:pt x="7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7"/>
            <p:cNvSpPr>
              <a:spLocks noEditPoints="1"/>
            </p:cNvSpPr>
            <p:nvPr/>
          </p:nvSpPr>
          <p:spPr bwMode="auto">
            <a:xfrm>
              <a:off x="8099425" y="782638"/>
              <a:ext cx="752475" cy="752475"/>
            </a:xfrm>
            <a:custGeom>
              <a:avLst/>
              <a:gdLst>
                <a:gd name="T0" fmla="*/ 80 w 200"/>
                <a:gd name="T1" fmla="*/ 123 h 200"/>
                <a:gd name="T2" fmla="*/ 80 w 200"/>
                <a:gd name="T3" fmla="*/ 88 h 200"/>
                <a:gd name="T4" fmla="*/ 88 w 200"/>
                <a:gd name="T5" fmla="*/ 88 h 200"/>
                <a:gd name="T6" fmla="*/ 88 w 200"/>
                <a:gd name="T7" fmla="*/ 140 h 200"/>
                <a:gd name="T8" fmla="*/ 88 w 200"/>
                <a:gd name="T9" fmla="*/ 144 h 200"/>
                <a:gd name="T10" fmla="*/ 80 w 200"/>
                <a:gd name="T11" fmla="*/ 144 h 200"/>
                <a:gd name="T12" fmla="*/ 64 w 200"/>
                <a:gd name="T13" fmla="*/ 109 h 200"/>
                <a:gd name="T14" fmla="*/ 64 w 200"/>
                <a:gd name="T15" fmla="*/ 144 h 200"/>
                <a:gd name="T16" fmla="*/ 56 w 200"/>
                <a:gd name="T17" fmla="*/ 144 h 200"/>
                <a:gd name="T18" fmla="*/ 56 w 200"/>
                <a:gd name="T19" fmla="*/ 88 h 200"/>
                <a:gd name="T20" fmla="*/ 64 w 200"/>
                <a:gd name="T21" fmla="*/ 88 h 200"/>
                <a:gd name="T22" fmla="*/ 80 w 200"/>
                <a:gd name="T23" fmla="*/ 123 h 200"/>
                <a:gd name="T24" fmla="*/ 116 w 200"/>
                <a:gd name="T25" fmla="*/ 0 h 200"/>
                <a:gd name="T26" fmla="*/ 116 w 200"/>
                <a:gd name="T27" fmla="*/ 0 h 200"/>
                <a:gd name="T28" fmla="*/ 99 w 200"/>
                <a:gd name="T29" fmla="*/ 31 h 200"/>
                <a:gd name="T30" fmla="*/ 72 w 200"/>
                <a:gd name="T31" fmla="*/ 8 h 200"/>
                <a:gd name="T32" fmla="*/ 68 w 200"/>
                <a:gd name="T33" fmla="*/ 44 h 200"/>
                <a:gd name="T34" fmla="*/ 32 w 200"/>
                <a:gd name="T35" fmla="*/ 32 h 200"/>
                <a:gd name="T36" fmla="*/ 44 w 200"/>
                <a:gd name="T37" fmla="*/ 68 h 200"/>
                <a:gd name="T38" fmla="*/ 8 w 200"/>
                <a:gd name="T39" fmla="*/ 72 h 200"/>
                <a:gd name="T40" fmla="*/ 31 w 200"/>
                <a:gd name="T41" fmla="*/ 99 h 200"/>
                <a:gd name="T42" fmla="*/ 31 w 200"/>
                <a:gd name="T43" fmla="*/ 99 h 200"/>
                <a:gd name="T44" fmla="*/ 31 w 200"/>
                <a:gd name="T45" fmla="*/ 99 h 200"/>
                <a:gd name="T46" fmla="*/ 0 w 200"/>
                <a:gd name="T47" fmla="*/ 116 h 200"/>
                <a:gd name="T48" fmla="*/ 31 w 200"/>
                <a:gd name="T49" fmla="*/ 133 h 200"/>
                <a:gd name="T50" fmla="*/ 31 w 200"/>
                <a:gd name="T51" fmla="*/ 133 h 200"/>
                <a:gd name="T52" fmla="*/ 31 w 200"/>
                <a:gd name="T53" fmla="*/ 133 h 200"/>
                <a:gd name="T54" fmla="*/ 8 w 200"/>
                <a:gd name="T55" fmla="*/ 160 h 200"/>
                <a:gd name="T56" fmla="*/ 44 w 200"/>
                <a:gd name="T57" fmla="*/ 164 h 200"/>
                <a:gd name="T58" fmla="*/ 32 w 200"/>
                <a:gd name="T59" fmla="*/ 200 h 200"/>
                <a:gd name="T60" fmla="*/ 97 w 200"/>
                <a:gd name="T61" fmla="*/ 135 h 200"/>
                <a:gd name="T62" fmla="*/ 96 w 200"/>
                <a:gd name="T63" fmla="*/ 132 h 200"/>
                <a:gd name="T64" fmla="*/ 96 w 200"/>
                <a:gd name="T65" fmla="*/ 100 h 200"/>
                <a:gd name="T66" fmla="*/ 108 w 200"/>
                <a:gd name="T67" fmla="*/ 88 h 200"/>
                <a:gd name="T68" fmla="*/ 128 w 200"/>
                <a:gd name="T69" fmla="*/ 88 h 200"/>
                <a:gd name="T70" fmla="*/ 128 w 200"/>
                <a:gd name="T71" fmla="*/ 96 h 200"/>
                <a:gd name="T72" fmla="*/ 108 w 200"/>
                <a:gd name="T73" fmla="*/ 96 h 200"/>
                <a:gd name="T74" fmla="*/ 104 w 200"/>
                <a:gd name="T75" fmla="*/ 100 h 200"/>
                <a:gd name="T76" fmla="*/ 104 w 200"/>
                <a:gd name="T77" fmla="*/ 128 h 200"/>
                <a:gd name="T78" fmla="*/ 112 w 200"/>
                <a:gd name="T79" fmla="*/ 120 h 200"/>
                <a:gd name="T80" fmla="*/ 104 w 200"/>
                <a:gd name="T81" fmla="*/ 120 h 200"/>
                <a:gd name="T82" fmla="*/ 104 w 200"/>
                <a:gd name="T83" fmla="*/ 112 h 200"/>
                <a:gd name="T84" fmla="*/ 120 w 200"/>
                <a:gd name="T85" fmla="*/ 112 h 200"/>
                <a:gd name="T86" fmla="*/ 136 w 200"/>
                <a:gd name="T87" fmla="*/ 96 h 200"/>
                <a:gd name="T88" fmla="*/ 136 w 200"/>
                <a:gd name="T89" fmla="*/ 88 h 200"/>
                <a:gd name="T90" fmla="*/ 144 w 200"/>
                <a:gd name="T91" fmla="*/ 88 h 200"/>
                <a:gd name="T92" fmla="*/ 200 w 200"/>
                <a:gd name="T93" fmla="*/ 32 h 200"/>
                <a:gd name="T94" fmla="*/ 164 w 200"/>
                <a:gd name="T95" fmla="*/ 44 h 200"/>
                <a:gd name="T96" fmla="*/ 160 w 200"/>
                <a:gd name="T97" fmla="*/ 8 h 200"/>
                <a:gd name="T98" fmla="*/ 133 w 200"/>
                <a:gd name="T99" fmla="*/ 31 h 200"/>
                <a:gd name="T100" fmla="*/ 116 w 200"/>
                <a:gd name="T10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00">
                  <a:moveTo>
                    <a:pt x="80" y="123"/>
                  </a:moveTo>
                  <a:cubicBezTo>
                    <a:pt x="80" y="88"/>
                    <a:pt x="80" y="88"/>
                    <a:pt x="80" y="88"/>
                  </a:cubicBezTo>
                  <a:cubicBezTo>
                    <a:pt x="88" y="88"/>
                    <a:pt x="88" y="88"/>
                    <a:pt x="88" y="88"/>
                  </a:cubicBezTo>
                  <a:cubicBezTo>
                    <a:pt x="88" y="140"/>
                    <a:pt x="88" y="140"/>
                    <a:pt x="88" y="140"/>
                  </a:cubicBezTo>
                  <a:cubicBezTo>
                    <a:pt x="88" y="144"/>
                    <a:pt x="88" y="144"/>
                    <a:pt x="88" y="144"/>
                  </a:cubicBezTo>
                  <a:cubicBezTo>
                    <a:pt x="80" y="144"/>
                    <a:pt x="80" y="144"/>
                    <a:pt x="80" y="144"/>
                  </a:cubicBezTo>
                  <a:cubicBezTo>
                    <a:pt x="64" y="109"/>
                    <a:pt x="64" y="109"/>
                    <a:pt x="64" y="109"/>
                  </a:cubicBezTo>
                  <a:cubicBezTo>
                    <a:pt x="64" y="144"/>
                    <a:pt x="64" y="144"/>
                    <a:pt x="64" y="144"/>
                  </a:cubicBezTo>
                  <a:cubicBezTo>
                    <a:pt x="56" y="144"/>
                    <a:pt x="56" y="144"/>
                    <a:pt x="56" y="144"/>
                  </a:cubicBezTo>
                  <a:cubicBezTo>
                    <a:pt x="56" y="88"/>
                    <a:pt x="56" y="88"/>
                    <a:pt x="56" y="88"/>
                  </a:cubicBezTo>
                  <a:cubicBezTo>
                    <a:pt x="64" y="88"/>
                    <a:pt x="64" y="88"/>
                    <a:pt x="64" y="88"/>
                  </a:cubicBezTo>
                  <a:cubicBezTo>
                    <a:pt x="80" y="123"/>
                    <a:pt x="80" y="123"/>
                    <a:pt x="80" y="123"/>
                  </a:cubicBezTo>
                  <a:moveTo>
                    <a:pt x="116" y="0"/>
                  </a:moveTo>
                  <a:cubicBezTo>
                    <a:pt x="116" y="0"/>
                    <a:pt x="116" y="0"/>
                    <a:pt x="116" y="0"/>
                  </a:cubicBezTo>
                  <a:cubicBezTo>
                    <a:pt x="99" y="31"/>
                    <a:pt x="99" y="31"/>
                    <a:pt x="99" y="31"/>
                  </a:cubicBezTo>
                  <a:cubicBezTo>
                    <a:pt x="72" y="8"/>
                    <a:pt x="72" y="8"/>
                    <a:pt x="72" y="8"/>
                  </a:cubicBezTo>
                  <a:cubicBezTo>
                    <a:pt x="68" y="44"/>
                    <a:pt x="68" y="44"/>
                    <a:pt x="68" y="44"/>
                  </a:cubicBezTo>
                  <a:cubicBezTo>
                    <a:pt x="32" y="32"/>
                    <a:pt x="32" y="32"/>
                    <a:pt x="32" y="32"/>
                  </a:cubicBezTo>
                  <a:cubicBezTo>
                    <a:pt x="44" y="68"/>
                    <a:pt x="44" y="68"/>
                    <a:pt x="44" y="68"/>
                  </a:cubicBezTo>
                  <a:cubicBezTo>
                    <a:pt x="8" y="72"/>
                    <a:pt x="8" y="72"/>
                    <a:pt x="8" y="72"/>
                  </a:cubicBezTo>
                  <a:cubicBezTo>
                    <a:pt x="31" y="99"/>
                    <a:pt x="31" y="99"/>
                    <a:pt x="31" y="99"/>
                  </a:cubicBezTo>
                  <a:cubicBezTo>
                    <a:pt x="31" y="99"/>
                    <a:pt x="31" y="99"/>
                    <a:pt x="31" y="99"/>
                  </a:cubicBezTo>
                  <a:cubicBezTo>
                    <a:pt x="31" y="99"/>
                    <a:pt x="31" y="99"/>
                    <a:pt x="31" y="99"/>
                  </a:cubicBezTo>
                  <a:cubicBezTo>
                    <a:pt x="0" y="116"/>
                    <a:pt x="0" y="116"/>
                    <a:pt x="0" y="116"/>
                  </a:cubicBezTo>
                  <a:cubicBezTo>
                    <a:pt x="31" y="133"/>
                    <a:pt x="31" y="133"/>
                    <a:pt x="31" y="133"/>
                  </a:cubicBezTo>
                  <a:cubicBezTo>
                    <a:pt x="31" y="133"/>
                    <a:pt x="31" y="133"/>
                    <a:pt x="31" y="133"/>
                  </a:cubicBezTo>
                  <a:cubicBezTo>
                    <a:pt x="31" y="133"/>
                    <a:pt x="31" y="133"/>
                    <a:pt x="31" y="133"/>
                  </a:cubicBezTo>
                  <a:cubicBezTo>
                    <a:pt x="8" y="160"/>
                    <a:pt x="8" y="160"/>
                    <a:pt x="8" y="160"/>
                  </a:cubicBezTo>
                  <a:cubicBezTo>
                    <a:pt x="44" y="164"/>
                    <a:pt x="44" y="164"/>
                    <a:pt x="44" y="164"/>
                  </a:cubicBezTo>
                  <a:cubicBezTo>
                    <a:pt x="32" y="200"/>
                    <a:pt x="32" y="200"/>
                    <a:pt x="32" y="200"/>
                  </a:cubicBezTo>
                  <a:cubicBezTo>
                    <a:pt x="97" y="135"/>
                    <a:pt x="97" y="135"/>
                    <a:pt x="97" y="135"/>
                  </a:cubicBezTo>
                  <a:cubicBezTo>
                    <a:pt x="96" y="134"/>
                    <a:pt x="96" y="133"/>
                    <a:pt x="96" y="132"/>
                  </a:cubicBezTo>
                  <a:cubicBezTo>
                    <a:pt x="96" y="100"/>
                    <a:pt x="96" y="100"/>
                    <a:pt x="96" y="100"/>
                  </a:cubicBezTo>
                  <a:cubicBezTo>
                    <a:pt x="96" y="93"/>
                    <a:pt x="101" y="88"/>
                    <a:pt x="108" y="88"/>
                  </a:cubicBezTo>
                  <a:cubicBezTo>
                    <a:pt x="128" y="88"/>
                    <a:pt x="128" y="88"/>
                    <a:pt x="128" y="88"/>
                  </a:cubicBezTo>
                  <a:cubicBezTo>
                    <a:pt x="128" y="96"/>
                    <a:pt x="128" y="96"/>
                    <a:pt x="128" y="96"/>
                  </a:cubicBezTo>
                  <a:cubicBezTo>
                    <a:pt x="108" y="96"/>
                    <a:pt x="108" y="96"/>
                    <a:pt x="108" y="96"/>
                  </a:cubicBezTo>
                  <a:cubicBezTo>
                    <a:pt x="106" y="96"/>
                    <a:pt x="104" y="98"/>
                    <a:pt x="104" y="100"/>
                  </a:cubicBezTo>
                  <a:cubicBezTo>
                    <a:pt x="104" y="128"/>
                    <a:pt x="104" y="128"/>
                    <a:pt x="104" y="128"/>
                  </a:cubicBezTo>
                  <a:cubicBezTo>
                    <a:pt x="112" y="120"/>
                    <a:pt x="112" y="120"/>
                    <a:pt x="112" y="120"/>
                  </a:cubicBezTo>
                  <a:cubicBezTo>
                    <a:pt x="104" y="120"/>
                    <a:pt x="104" y="120"/>
                    <a:pt x="104" y="120"/>
                  </a:cubicBezTo>
                  <a:cubicBezTo>
                    <a:pt x="104" y="112"/>
                    <a:pt x="104" y="112"/>
                    <a:pt x="104" y="112"/>
                  </a:cubicBezTo>
                  <a:cubicBezTo>
                    <a:pt x="120" y="112"/>
                    <a:pt x="120" y="112"/>
                    <a:pt x="120" y="112"/>
                  </a:cubicBezTo>
                  <a:cubicBezTo>
                    <a:pt x="136" y="96"/>
                    <a:pt x="136" y="96"/>
                    <a:pt x="136" y="96"/>
                  </a:cubicBezTo>
                  <a:cubicBezTo>
                    <a:pt x="136" y="88"/>
                    <a:pt x="136" y="88"/>
                    <a:pt x="136" y="88"/>
                  </a:cubicBezTo>
                  <a:cubicBezTo>
                    <a:pt x="144" y="88"/>
                    <a:pt x="144" y="88"/>
                    <a:pt x="144" y="88"/>
                  </a:cubicBezTo>
                  <a:cubicBezTo>
                    <a:pt x="200" y="32"/>
                    <a:pt x="200" y="32"/>
                    <a:pt x="200" y="32"/>
                  </a:cubicBezTo>
                  <a:cubicBezTo>
                    <a:pt x="164" y="44"/>
                    <a:pt x="164" y="44"/>
                    <a:pt x="164" y="44"/>
                  </a:cubicBezTo>
                  <a:cubicBezTo>
                    <a:pt x="160" y="8"/>
                    <a:pt x="160" y="8"/>
                    <a:pt x="160" y="8"/>
                  </a:cubicBezTo>
                  <a:cubicBezTo>
                    <a:pt x="133" y="31"/>
                    <a:pt x="133" y="31"/>
                    <a:pt x="133" y="31"/>
                  </a:cubicBezTo>
                  <a:cubicBezTo>
                    <a:pt x="116" y="0"/>
                    <a:pt x="116" y="0"/>
                    <a:pt x="116" y="0"/>
                  </a:cubicBezTo>
                </a:path>
              </a:pathLst>
            </a:custGeom>
            <a:solidFill>
              <a:srgbClr val="52B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68"/>
            <p:cNvSpPr>
              <a:spLocks/>
            </p:cNvSpPr>
            <p:nvPr/>
          </p:nvSpPr>
          <p:spPr bwMode="auto">
            <a:xfrm>
              <a:off x="8459788" y="1114425"/>
              <a:ext cx="120650" cy="176213"/>
            </a:xfrm>
            <a:custGeom>
              <a:avLst/>
              <a:gdLst>
                <a:gd name="T0" fmla="*/ 32 w 32"/>
                <a:gd name="T1" fmla="*/ 0 h 47"/>
                <a:gd name="T2" fmla="*/ 12 w 32"/>
                <a:gd name="T3" fmla="*/ 0 h 47"/>
                <a:gd name="T4" fmla="*/ 0 w 32"/>
                <a:gd name="T5" fmla="*/ 12 h 47"/>
                <a:gd name="T6" fmla="*/ 0 w 32"/>
                <a:gd name="T7" fmla="*/ 44 h 47"/>
                <a:gd name="T8" fmla="*/ 1 w 32"/>
                <a:gd name="T9" fmla="*/ 47 h 47"/>
                <a:gd name="T10" fmla="*/ 8 w 32"/>
                <a:gd name="T11" fmla="*/ 40 h 47"/>
                <a:gd name="T12" fmla="*/ 8 w 32"/>
                <a:gd name="T13" fmla="*/ 12 h 47"/>
                <a:gd name="T14" fmla="*/ 12 w 32"/>
                <a:gd name="T15" fmla="*/ 8 h 47"/>
                <a:gd name="T16" fmla="*/ 32 w 32"/>
                <a:gd name="T17" fmla="*/ 8 h 47"/>
                <a:gd name="T18" fmla="*/ 32 w 32"/>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7">
                  <a:moveTo>
                    <a:pt x="32" y="0"/>
                  </a:moveTo>
                  <a:cubicBezTo>
                    <a:pt x="12" y="0"/>
                    <a:pt x="12" y="0"/>
                    <a:pt x="12" y="0"/>
                  </a:cubicBezTo>
                  <a:cubicBezTo>
                    <a:pt x="5" y="0"/>
                    <a:pt x="0" y="5"/>
                    <a:pt x="0" y="12"/>
                  </a:cubicBezTo>
                  <a:cubicBezTo>
                    <a:pt x="0" y="44"/>
                    <a:pt x="0" y="44"/>
                    <a:pt x="0" y="44"/>
                  </a:cubicBezTo>
                  <a:cubicBezTo>
                    <a:pt x="0" y="45"/>
                    <a:pt x="0" y="46"/>
                    <a:pt x="1" y="47"/>
                  </a:cubicBezTo>
                  <a:cubicBezTo>
                    <a:pt x="8" y="40"/>
                    <a:pt x="8" y="40"/>
                    <a:pt x="8" y="40"/>
                  </a:cubicBezTo>
                  <a:cubicBezTo>
                    <a:pt x="8" y="12"/>
                    <a:pt x="8" y="12"/>
                    <a:pt x="8" y="12"/>
                  </a:cubicBezTo>
                  <a:cubicBezTo>
                    <a:pt x="8" y="10"/>
                    <a:pt x="10" y="8"/>
                    <a:pt x="12" y="8"/>
                  </a:cubicBezTo>
                  <a:cubicBezTo>
                    <a:pt x="32" y="8"/>
                    <a:pt x="32" y="8"/>
                    <a:pt x="32" y="8"/>
                  </a:cubicBezTo>
                  <a:cubicBezTo>
                    <a:pt x="32" y="0"/>
                    <a:pt x="32" y="0"/>
                    <a:pt x="32"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69"/>
            <p:cNvSpPr>
              <a:spLocks/>
            </p:cNvSpPr>
            <p:nvPr/>
          </p:nvSpPr>
          <p:spPr bwMode="auto">
            <a:xfrm>
              <a:off x="8489950" y="1203325"/>
              <a:ext cx="60325" cy="30163"/>
            </a:xfrm>
            <a:custGeom>
              <a:avLst/>
              <a:gdLst>
                <a:gd name="T0" fmla="*/ 38 w 38"/>
                <a:gd name="T1" fmla="*/ 0 h 19"/>
                <a:gd name="T2" fmla="*/ 0 w 38"/>
                <a:gd name="T3" fmla="*/ 0 h 19"/>
                <a:gd name="T4" fmla="*/ 0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lnTo>
                    <a:pt x="0" y="0"/>
                  </a:lnTo>
                  <a:lnTo>
                    <a:pt x="0" y="19"/>
                  </a:lnTo>
                  <a:lnTo>
                    <a:pt x="19" y="19"/>
                  </a:lnTo>
                  <a:lnTo>
                    <a:pt x="3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70"/>
            <p:cNvSpPr>
              <a:spLocks/>
            </p:cNvSpPr>
            <p:nvPr/>
          </p:nvSpPr>
          <p:spPr bwMode="auto">
            <a:xfrm>
              <a:off x="8489950" y="1203325"/>
              <a:ext cx="60325" cy="30163"/>
            </a:xfrm>
            <a:custGeom>
              <a:avLst/>
              <a:gdLst>
                <a:gd name="T0" fmla="*/ 38 w 38"/>
                <a:gd name="T1" fmla="*/ 0 h 19"/>
                <a:gd name="T2" fmla="*/ 0 w 38"/>
                <a:gd name="T3" fmla="*/ 0 h 19"/>
                <a:gd name="T4" fmla="*/ 0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lnTo>
                    <a:pt x="0" y="0"/>
                  </a:lnTo>
                  <a:lnTo>
                    <a:pt x="0" y="19"/>
                  </a:lnTo>
                  <a:lnTo>
                    <a:pt x="19" y="19"/>
                  </a:lnTo>
                  <a:lnTo>
                    <a:pt x="3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271"/>
            <p:cNvSpPr>
              <a:spLocks/>
            </p:cNvSpPr>
            <p:nvPr/>
          </p:nvSpPr>
          <p:spPr bwMode="auto">
            <a:xfrm>
              <a:off x="8310563" y="1114425"/>
              <a:ext cx="30162" cy="209550"/>
            </a:xfrm>
            <a:custGeom>
              <a:avLst/>
              <a:gdLst>
                <a:gd name="T0" fmla="*/ 0 w 19"/>
                <a:gd name="T1" fmla="*/ 0 h 132"/>
                <a:gd name="T2" fmla="*/ 0 w 19"/>
                <a:gd name="T3" fmla="*/ 0 h 132"/>
                <a:gd name="T4" fmla="*/ 0 w 19"/>
                <a:gd name="T5" fmla="*/ 132 h 132"/>
                <a:gd name="T6" fmla="*/ 19 w 19"/>
                <a:gd name="T7" fmla="*/ 132 h 132"/>
                <a:gd name="T8" fmla="*/ 19 w 19"/>
                <a:gd name="T9" fmla="*/ 49 h 132"/>
                <a:gd name="T10" fmla="*/ 0 w 19"/>
                <a:gd name="T11" fmla="*/ 9 h 132"/>
                <a:gd name="T12" fmla="*/ 0 w 19"/>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9" h="132">
                  <a:moveTo>
                    <a:pt x="0" y="0"/>
                  </a:moveTo>
                  <a:lnTo>
                    <a:pt x="0" y="0"/>
                  </a:lnTo>
                  <a:lnTo>
                    <a:pt x="0" y="132"/>
                  </a:lnTo>
                  <a:lnTo>
                    <a:pt x="19" y="132"/>
                  </a:lnTo>
                  <a:lnTo>
                    <a:pt x="19" y="49"/>
                  </a:lnTo>
                  <a:lnTo>
                    <a:pt x="0" y="9"/>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72"/>
            <p:cNvSpPr>
              <a:spLocks/>
            </p:cNvSpPr>
            <p:nvPr/>
          </p:nvSpPr>
          <p:spPr bwMode="auto">
            <a:xfrm>
              <a:off x="8310563" y="1114425"/>
              <a:ext cx="30162" cy="209550"/>
            </a:xfrm>
            <a:custGeom>
              <a:avLst/>
              <a:gdLst>
                <a:gd name="T0" fmla="*/ 0 w 19"/>
                <a:gd name="T1" fmla="*/ 0 h 132"/>
                <a:gd name="T2" fmla="*/ 0 w 19"/>
                <a:gd name="T3" fmla="*/ 0 h 132"/>
                <a:gd name="T4" fmla="*/ 0 w 19"/>
                <a:gd name="T5" fmla="*/ 132 h 132"/>
                <a:gd name="T6" fmla="*/ 19 w 19"/>
                <a:gd name="T7" fmla="*/ 132 h 132"/>
                <a:gd name="T8" fmla="*/ 19 w 19"/>
                <a:gd name="T9" fmla="*/ 49 h 132"/>
                <a:gd name="T10" fmla="*/ 0 w 19"/>
                <a:gd name="T11" fmla="*/ 9 h 132"/>
                <a:gd name="T12" fmla="*/ 0 w 19"/>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9" h="132">
                  <a:moveTo>
                    <a:pt x="0" y="0"/>
                  </a:moveTo>
                  <a:lnTo>
                    <a:pt x="0" y="0"/>
                  </a:lnTo>
                  <a:lnTo>
                    <a:pt x="0" y="132"/>
                  </a:lnTo>
                  <a:lnTo>
                    <a:pt x="19" y="132"/>
                  </a:lnTo>
                  <a:lnTo>
                    <a:pt x="19" y="49"/>
                  </a:lnTo>
                  <a:lnTo>
                    <a:pt x="0" y="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73"/>
            <p:cNvSpPr>
              <a:spLocks/>
            </p:cNvSpPr>
            <p:nvPr/>
          </p:nvSpPr>
          <p:spPr bwMode="auto">
            <a:xfrm>
              <a:off x="8401050" y="1114425"/>
              <a:ext cx="30162" cy="195263"/>
            </a:xfrm>
            <a:custGeom>
              <a:avLst/>
              <a:gdLst>
                <a:gd name="T0" fmla="*/ 19 w 19"/>
                <a:gd name="T1" fmla="*/ 0 h 123"/>
                <a:gd name="T2" fmla="*/ 0 w 19"/>
                <a:gd name="T3" fmla="*/ 0 h 123"/>
                <a:gd name="T4" fmla="*/ 0 w 19"/>
                <a:gd name="T5" fmla="*/ 82 h 123"/>
                <a:gd name="T6" fmla="*/ 19 w 19"/>
                <a:gd name="T7" fmla="*/ 123 h 123"/>
                <a:gd name="T8" fmla="*/ 19 w 19"/>
                <a:gd name="T9" fmla="*/ 0 h 123"/>
              </a:gdLst>
              <a:ahLst/>
              <a:cxnLst>
                <a:cxn ang="0">
                  <a:pos x="T0" y="T1"/>
                </a:cxn>
                <a:cxn ang="0">
                  <a:pos x="T2" y="T3"/>
                </a:cxn>
                <a:cxn ang="0">
                  <a:pos x="T4" y="T5"/>
                </a:cxn>
                <a:cxn ang="0">
                  <a:pos x="T6" y="T7"/>
                </a:cxn>
                <a:cxn ang="0">
                  <a:pos x="T8" y="T9"/>
                </a:cxn>
              </a:cxnLst>
              <a:rect l="0" t="0" r="r" b="b"/>
              <a:pathLst>
                <a:path w="19" h="123">
                  <a:moveTo>
                    <a:pt x="19" y="0"/>
                  </a:moveTo>
                  <a:lnTo>
                    <a:pt x="0" y="0"/>
                  </a:lnTo>
                  <a:lnTo>
                    <a:pt x="0" y="82"/>
                  </a:lnTo>
                  <a:lnTo>
                    <a:pt x="19" y="123"/>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74"/>
            <p:cNvSpPr>
              <a:spLocks/>
            </p:cNvSpPr>
            <p:nvPr/>
          </p:nvSpPr>
          <p:spPr bwMode="auto">
            <a:xfrm>
              <a:off x="8401050" y="1114425"/>
              <a:ext cx="30162" cy="195263"/>
            </a:xfrm>
            <a:custGeom>
              <a:avLst/>
              <a:gdLst>
                <a:gd name="T0" fmla="*/ 19 w 19"/>
                <a:gd name="T1" fmla="*/ 0 h 123"/>
                <a:gd name="T2" fmla="*/ 0 w 19"/>
                <a:gd name="T3" fmla="*/ 0 h 123"/>
                <a:gd name="T4" fmla="*/ 0 w 19"/>
                <a:gd name="T5" fmla="*/ 82 h 123"/>
                <a:gd name="T6" fmla="*/ 19 w 19"/>
                <a:gd name="T7" fmla="*/ 123 h 123"/>
                <a:gd name="T8" fmla="*/ 19 w 19"/>
                <a:gd name="T9" fmla="*/ 0 h 123"/>
              </a:gdLst>
              <a:ahLst/>
              <a:cxnLst>
                <a:cxn ang="0">
                  <a:pos x="T0" y="T1"/>
                </a:cxn>
                <a:cxn ang="0">
                  <a:pos x="T2" y="T3"/>
                </a:cxn>
                <a:cxn ang="0">
                  <a:pos x="T4" y="T5"/>
                </a:cxn>
                <a:cxn ang="0">
                  <a:pos x="T6" y="T7"/>
                </a:cxn>
                <a:cxn ang="0">
                  <a:pos x="T8" y="T9"/>
                </a:cxn>
              </a:cxnLst>
              <a:rect l="0" t="0" r="r" b="b"/>
              <a:pathLst>
                <a:path w="19" h="123">
                  <a:moveTo>
                    <a:pt x="19" y="0"/>
                  </a:moveTo>
                  <a:lnTo>
                    <a:pt x="0" y="0"/>
                  </a:lnTo>
                  <a:lnTo>
                    <a:pt x="0" y="82"/>
                  </a:lnTo>
                  <a:lnTo>
                    <a:pt x="19" y="123"/>
                  </a:lnTo>
                  <a:lnTo>
                    <a:pt x="1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75"/>
            <p:cNvSpPr>
              <a:spLocks/>
            </p:cNvSpPr>
            <p:nvPr/>
          </p:nvSpPr>
          <p:spPr bwMode="auto">
            <a:xfrm>
              <a:off x="8310563" y="1114425"/>
              <a:ext cx="120650" cy="209550"/>
            </a:xfrm>
            <a:custGeom>
              <a:avLst/>
              <a:gdLst>
                <a:gd name="T0" fmla="*/ 19 w 76"/>
                <a:gd name="T1" fmla="*/ 0 h 132"/>
                <a:gd name="T2" fmla="*/ 0 w 76"/>
                <a:gd name="T3" fmla="*/ 0 h 132"/>
                <a:gd name="T4" fmla="*/ 0 w 76"/>
                <a:gd name="T5" fmla="*/ 9 h 132"/>
                <a:gd name="T6" fmla="*/ 19 w 76"/>
                <a:gd name="T7" fmla="*/ 49 h 132"/>
                <a:gd name="T8" fmla="*/ 57 w 76"/>
                <a:gd name="T9" fmla="*/ 132 h 132"/>
                <a:gd name="T10" fmla="*/ 76 w 76"/>
                <a:gd name="T11" fmla="*/ 132 h 132"/>
                <a:gd name="T12" fmla="*/ 76 w 76"/>
                <a:gd name="T13" fmla="*/ 123 h 132"/>
                <a:gd name="T14" fmla="*/ 57 w 76"/>
                <a:gd name="T15" fmla="*/ 82 h 132"/>
                <a:gd name="T16" fmla="*/ 19 w 76"/>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2">
                  <a:moveTo>
                    <a:pt x="19" y="0"/>
                  </a:moveTo>
                  <a:lnTo>
                    <a:pt x="0" y="0"/>
                  </a:lnTo>
                  <a:lnTo>
                    <a:pt x="0" y="9"/>
                  </a:lnTo>
                  <a:lnTo>
                    <a:pt x="19" y="49"/>
                  </a:lnTo>
                  <a:lnTo>
                    <a:pt x="57" y="132"/>
                  </a:lnTo>
                  <a:lnTo>
                    <a:pt x="76" y="132"/>
                  </a:lnTo>
                  <a:lnTo>
                    <a:pt x="76" y="123"/>
                  </a:lnTo>
                  <a:lnTo>
                    <a:pt x="57" y="82"/>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76"/>
            <p:cNvSpPr>
              <a:spLocks/>
            </p:cNvSpPr>
            <p:nvPr/>
          </p:nvSpPr>
          <p:spPr bwMode="auto">
            <a:xfrm>
              <a:off x="8310563" y="1114425"/>
              <a:ext cx="120650" cy="209550"/>
            </a:xfrm>
            <a:custGeom>
              <a:avLst/>
              <a:gdLst>
                <a:gd name="T0" fmla="*/ 19 w 76"/>
                <a:gd name="T1" fmla="*/ 0 h 132"/>
                <a:gd name="T2" fmla="*/ 0 w 76"/>
                <a:gd name="T3" fmla="*/ 0 h 132"/>
                <a:gd name="T4" fmla="*/ 0 w 76"/>
                <a:gd name="T5" fmla="*/ 9 h 132"/>
                <a:gd name="T6" fmla="*/ 19 w 76"/>
                <a:gd name="T7" fmla="*/ 49 h 132"/>
                <a:gd name="T8" fmla="*/ 57 w 76"/>
                <a:gd name="T9" fmla="*/ 132 h 132"/>
                <a:gd name="T10" fmla="*/ 76 w 76"/>
                <a:gd name="T11" fmla="*/ 132 h 132"/>
                <a:gd name="T12" fmla="*/ 76 w 76"/>
                <a:gd name="T13" fmla="*/ 123 h 132"/>
                <a:gd name="T14" fmla="*/ 57 w 76"/>
                <a:gd name="T15" fmla="*/ 82 h 132"/>
                <a:gd name="T16" fmla="*/ 19 w 76"/>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2">
                  <a:moveTo>
                    <a:pt x="19" y="0"/>
                  </a:moveTo>
                  <a:lnTo>
                    <a:pt x="0" y="0"/>
                  </a:lnTo>
                  <a:lnTo>
                    <a:pt x="0" y="9"/>
                  </a:lnTo>
                  <a:lnTo>
                    <a:pt x="19" y="49"/>
                  </a:lnTo>
                  <a:lnTo>
                    <a:pt x="57" y="132"/>
                  </a:lnTo>
                  <a:lnTo>
                    <a:pt x="76" y="132"/>
                  </a:lnTo>
                  <a:lnTo>
                    <a:pt x="76" y="123"/>
                  </a:lnTo>
                  <a:lnTo>
                    <a:pt x="57" y="82"/>
                  </a:lnTo>
                  <a:lnTo>
                    <a:pt x="1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77"/>
            <p:cNvSpPr>
              <a:spLocks/>
            </p:cNvSpPr>
            <p:nvPr/>
          </p:nvSpPr>
          <p:spPr bwMode="auto">
            <a:xfrm>
              <a:off x="8610600" y="1114425"/>
              <a:ext cx="30162" cy="30163"/>
            </a:xfrm>
            <a:custGeom>
              <a:avLst/>
              <a:gdLst>
                <a:gd name="T0" fmla="*/ 19 w 19"/>
                <a:gd name="T1" fmla="*/ 0 h 19"/>
                <a:gd name="T2" fmla="*/ 0 w 19"/>
                <a:gd name="T3" fmla="*/ 0 h 19"/>
                <a:gd name="T4" fmla="*/ 0 w 19"/>
                <a:gd name="T5" fmla="*/ 19 h 19"/>
                <a:gd name="T6" fmla="*/ 19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0" y="0"/>
                  </a:lnTo>
                  <a:lnTo>
                    <a:pt x="0" y="19"/>
                  </a:lnTo>
                  <a:lnTo>
                    <a:pt x="19" y="0"/>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78"/>
            <p:cNvSpPr>
              <a:spLocks/>
            </p:cNvSpPr>
            <p:nvPr/>
          </p:nvSpPr>
          <p:spPr bwMode="auto">
            <a:xfrm>
              <a:off x="8610600" y="1114425"/>
              <a:ext cx="30162" cy="30163"/>
            </a:xfrm>
            <a:custGeom>
              <a:avLst/>
              <a:gdLst>
                <a:gd name="T0" fmla="*/ 19 w 19"/>
                <a:gd name="T1" fmla="*/ 0 h 19"/>
                <a:gd name="T2" fmla="*/ 0 w 19"/>
                <a:gd name="T3" fmla="*/ 0 h 19"/>
                <a:gd name="T4" fmla="*/ 0 w 19"/>
                <a:gd name="T5" fmla="*/ 19 h 19"/>
                <a:gd name="T6" fmla="*/ 19 w 19"/>
                <a:gd name="T7" fmla="*/ 0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lnTo>
                    <a:pt x="0" y="0"/>
                  </a:lnTo>
                  <a:lnTo>
                    <a:pt x="0" y="19"/>
                  </a:lnTo>
                  <a:lnTo>
                    <a:pt x="19" y="0"/>
                  </a:lnTo>
                  <a:lnTo>
                    <a:pt x="1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9" name="Rectangle 138"/>
          <p:cNvSpPr/>
          <p:nvPr/>
        </p:nvSpPr>
        <p:spPr>
          <a:xfrm>
            <a:off x="1634443" y="3086622"/>
            <a:ext cx="9539863" cy="569387"/>
          </a:xfrm>
          <a:prstGeom prst="rect">
            <a:avLst/>
          </a:prstGeom>
        </p:spPr>
        <p:txBody>
          <a:bodyPr wrap="square">
            <a:spAutoFit/>
          </a:bodyPr>
          <a:lstStyle/>
          <a:p>
            <a:r>
              <a:rPr lang="zh-CN" altLang="en-US" sz="1500" dirty="0">
                <a:latin typeface="Rockwell" panose="02060603020205020403" pitchFamily="18" charset="0"/>
                <a:ea typeface="SimHei" panose="02010609060101010101" pitchFamily="49" charset="-122"/>
                <a:cs typeface="Arial" panose="020B0604020202020204" pitchFamily="34" charset="0"/>
              </a:rPr>
              <a:t>全美“十大最具转型力大学”</a:t>
            </a:r>
            <a:endParaRPr lang="en-US" altLang="zh-CN" sz="1500" dirty="0">
              <a:latin typeface="Rockwell" panose="02060603020205020403" pitchFamily="18" charset="0"/>
              <a:ea typeface="SimHei" panose="02010609060101010101" pitchFamily="49" charset="-122"/>
              <a:cs typeface="Arial" panose="020B0604020202020204" pitchFamily="34" charset="0"/>
            </a:endParaRPr>
          </a:p>
          <a:p>
            <a:r>
              <a:rPr lang="en-US" sz="14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hlinkClick r:id="rId8"/>
              </a:rPr>
              <a:t>polycentric.cpp.edu/2020/11/cal-poly-pomona-earns-spot-in-top-10-most-transformative-colleges-ranking</a:t>
            </a:r>
            <a:r>
              <a:rPr lang="en-US" sz="16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rPr>
              <a:t> </a:t>
            </a:r>
            <a:endParaRPr lang="en-US" altLang="zh-CN" sz="1600" dirty="0">
              <a:solidFill>
                <a:schemeClr val="accent3">
                  <a:lumMod val="50000"/>
                </a:schemeClr>
              </a:solidFill>
              <a:latin typeface="Rockwell" panose="02060603020205020403" pitchFamily="18" charset="0"/>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xmlns="" val="243363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学生成就</a:t>
            </a:r>
            <a:endParaRPr lang="en-US" sz="2800" b="1" dirty="0">
              <a:solidFill>
                <a:srgbClr val="008717"/>
              </a:solidFill>
              <a:ea typeface="SimHei" panose="02010609060101010101" pitchFamily="49" charset="-122"/>
              <a:cs typeface="Times New Roman" panose="02020603050405020304" pitchFamily="18" charset="0"/>
            </a:endParaRPr>
          </a:p>
        </p:txBody>
      </p:sp>
      <p:sp>
        <p:nvSpPr>
          <p:cNvPr id="13" name="TextBox 12"/>
          <p:cNvSpPr txBox="1"/>
          <p:nvPr/>
        </p:nvSpPr>
        <p:spPr>
          <a:xfrm>
            <a:off x="481129" y="1012271"/>
            <a:ext cx="7383783" cy="3000821"/>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zh-CN" altLang="en-US" dirty="0">
                <a:latin typeface="SimHei" panose="02010609060101010101" pitchFamily="49" charset="-122"/>
                <a:ea typeface="SimHei" panose="02010609060101010101" pitchFamily="49" charset="-122"/>
              </a:rPr>
              <a:t>荣获</a:t>
            </a:r>
            <a:r>
              <a:rPr lang="en-US" altLang="zh-CN" dirty="0">
                <a:latin typeface="SimHei" panose="02010609060101010101" pitchFamily="49" charset="-122"/>
                <a:ea typeface="SimHei" panose="02010609060101010101" pitchFamily="49" charset="-122"/>
              </a:rPr>
              <a:t>NASA</a:t>
            </a:r>
            <a:r>
              <a:rPr lang="zh-CN" altLang="en-US" dirty="0">
                <a:latin typeface="SimHei" panose="02010609060101010101" pitchFamily="49" charset="-122"/>
                <a:ea typeface="SimHei" panose="02010609060101010101" pitchFamily="49" charset="-122"/>
              </a:rPr>
              <a:t>学生航空设计挑战赛第一名</a:t>
            </a:r>
            <a:endParaRPr lang="en-US" altLang="zh-CN" dirty="0">
              <a:latin typeface="SimHei" panose="02010609060101010101" pitchFamily="49" charset="-122"/>
              <a:ea typeface="SimHei" panose="02010609060101010101" pitchFamily="49" charset="-122"/>
            </a:endParaRPr>
          </a:p>
          <a:p>
            <a:pPr marL="342900" lvl="0" indent="-342900">
              <a:lnSpc>
                <a:spcPct val="150000"/>
              </a:lnSpc>
              <a:buFont typeface="Arial" panose="020B0604020202020204" pitchFamily="34" charset="0"/>
              <a:buChar char="•"/>
            </a:pPr>
            <a:r>
              <a:rPr lang="zh-CN" altLang="en-US" dirty="0">
                <a:latin typeface="SimHei" panose="02010609060101010101" pitchFamily="49" charset="-122"/>
                <a:ea typeface="SimHei" panose="02010609060101010101" pitchFamily="49" charset="-122"/>
              </a:rPr>
              <a:t>市场营销专业的学生荣获美国市场营销协会全国大赛第一名</a:t>
            </a:r>
            <a:endParaRPr lang="en-US" altLang="zh-CN" dirty="0">
              <a:latin typeface="SimHei" panose="02010609060101010101" pitchFamily="49" charset="-122"/>
              <a:ea typeface="SimHei" panose="02010609060101010101" pitchFamily="49" charset="-122"/>
            </a:endParaRPr>
          </a:p>
          <a:p>
            <a:pPr marL="342900" lvl="0" indent="-342900">
              <a:lnSpc>
                <a:spcPct val="150000"/>
              </a:lnSpc>
              <a:buFont typeface="Arial" panose="020B0604020202020204" pitchFamily="34" charset="0"/>
              <a:buChar char="•"/>
            </a:pPr>
            <a:r>
              <a:rPr lang="zh-CN" altLang="en-US" dirty="0">
                <a:latin typeface="SimHei" panose="02010609060101010101" pitchFamily="49" charset="-122"/>
                <a:ea typeface="SimHei" panose="02010609060101010101" pitchFamily="49" charset="-122"/>
              </a:rPr>
              <a:t>荣获全国高尔夫球场草坪管理比赛第二名</a:t>
            </a:r>
            <a:endParaRPr lang="en-US" altLang="zh-CN" dirty="0">
              <a:latin typeface="SimHei" panose="02010609060101010101" pitchFamily="49" charset="-122"/>
              <a:ea typeface="SimHei" panose="02010609060101010101" pitchFamily="49" charset="-122"/>
            </a:endParaRPr>
          </a:p>
          <a:p>
            <a:pPr marL="342900" lvl="0" indent="-342900">
              <a:lnSpc>
                <a:spcPct val="150000"/>
              </a:lnSpc>
              <a:buFont typeface="Arial" panose="020B0604020202020204" pitchFamily="34" charset="0"/>
              <a:buChar char="•"/>
            </a:pPr>
            <a:r>
              <a:rPr lang="zh-CN" altLang="en-US" dirty="0">
                <a:latin typeface="SimHei" panose="02010609060101010101" pitchFamily="49" charset="-122"/>
                <a:ea typeface="SimHei" panose="02010609060101010101" pitchFamily="49" charset="-122"/>
              </a:rPr>
              <a:t>学生发明的翻译机赢得了</a:t>
            </a:r>
            <a:r>
              <a:rPr lang="en-US" altLang="zh-CN" dirty="0">
                <a:latin typeface="SimHei" panose="02010609060101010101" pitchFamily="49" charset="-122"/>
                <a:ea typeface="SimHei" panose="02010609060101010101" pitchFamily="49" charset="-122"/>
              </a:rPr>
              <a:t>Hack Harvard</a:t>
            </a:r>
            <a:r>
              <a:rPr lang="zh-CN" altLang="en-US" dirty="0">
                <a:latin typeface="SimHei" panose="02010609060101010101" pitchFamily="49" charset="-122"/>
                <a:ea typeface="SimHei" panose="02010609060101010101" pitchFamily="49" charset="-122"/>
              </a:rPr>
              <a:t>大赛第一名</a:t>
            </a:r>
            <a:endParaRPr lang="en-US" altLang="zh-CN" dirty="0">
              <a:latin typeface="SimHei" panose="02010609060101010101" pitchFamily="49" charset="-122"/>
              <a:ea typeface="SimHei" panose="02010609060101010101" pitchFamily="49" charset="-122"/>
            </a:endParaRPr>
          </a:p>
          <a:p>
            <a:pPr marL="342900" indent="-342900">
              <a:lnSpc>
                <a:spcPct val="150000"/>
              </a:lnSpc>
              <a:buFont typeface="Arial" panose="020B0604020202020204" pitchFamily="34" charset="0"/>
              <a:buChar char="•"/>
            </a:pPr>
            <a:r>
              <a:rPr lang="zh-CN" altLang="en-US" dirty="0">
                <a:latin typeface="SimHei" panose="02010609060101010101" pitchFamily="49" charset="-122"/>
                <a:ea typeface="SimHei" panose="02010609060101010101" pitchFamily="49" charset="-122"/>
              </a:rPr>
              <a:t>我校学生设计的玫瑰花车连续两年获得加州玫瑰花车游行特别奖</a:t>
            </a:r>
            <a:endParaRPr lang="en-US" altLang="zh-CN" dirty="0">
              <a:latin typeface="SimHei" panose="02010609060101010101" pitchFamily="49" charset="-122"/>
              <a:ea typeface="SimHei" panose="02010609060101010101" pitchFamily="49" charset="-122"/>
            </a:endParaRPr>
          </a:p>
          <a:p>
            <a:pPr marL="342900" lvl="0" indent="-342900">
              <a:lnSpc>
                <a:spcPct val="150000"/>
              </a:lnSpc>
              <a:buFont typeface="Arial" panose="020B0604020202020204" pitchFamily="34" charset="0"/>
              <a:buChar char="•"/>
            </a:pPr>
            <a:r>
              <a:rPr lang="zh-CN" altLang="en-US" dirty="0">
                <a:latin typeface="SimHei" panose="02010609060101010101" pitchFamily="49" charset="-122"/>
                <a:ea typeface="SimHei" panose="02010609060101010101" pitchFamily="49" charset="-122"/>
              </a:rPr>
              <a:t>赛车队在加州排名第一，全美排名第六，世界排名第二十一位</a:t>
            </a:r>
            <a:endParaRPr lang="en-US" altLang="zh-CN" dirty="0">
              <a:latin typeface="SimHei" panose="02010609060101010101" pitchFamily="49" charset="-122"/>
              <a:ea typeface="SimHei" panose="02010609060101010101" pitchFamily="49" charset="-122"/>
            </a:endParaRPr>
          </a:p>
          <a:p>
            <a:pPr marL="342900" lvl="0" indent="-342900">
              <a:lnSpc>
                <a:spcPct val="150000"/>
              </a:lnSpc>
              <a:buFont typeface="Arial" panose="020B0604020202020204" pitchFamily="34" charset="0"/>
              <a:buChar char="•"/>
            </a:pPr>
            <a:r>
              <a:rPr lang="zh-CN" altLang="en-US" dirty="0">
                <a:latin typeface="SimHei" panose="02010609060101010101" pitchFamily="49" charset="-122"/>
                <a:ea typeface="SimHei" panose="02010609060101010101" pitchFamily="49" charset="-122"/>
              </a:rPr>
              <a:t>雇主对我校毕业生给予非常高的评价，</a:t>
            </a:r>
            <a:r>
              <a:rPr lang="zh-CN" altLang="en-US" dirty="0">
                <a:ea typeface="SimHei" panose="02010609060101010101" pitchFamily="49" charset="-122"/>
                <a:cs typeface="Times New Roman" panose="02020603050405020304" pitchFamily="18" charset="0"/>
              </a:rPr>
              <a:t>毕业生平均年薪：</a:t>
            </a:r>
            <a:r>
              <a:rPr lang="en-US" altLang="zh-CN" dirty="0">
                <a:ea typeface="SimHei" panose="02010609060101010101" pitchFamily="49" charset="-122"/>
                <a:cs typeface="Times New Roman" panose="02020603050405020304" pitchFamily="18" charset="0"/>
              </a:rPr>
              <a:t>53,300</a:t>
            </a:r>
            <a:r>
              <a:rPr lang="zh-CN" altLang="en-US" dirty="0">
                <a:ea typeface="SimHei" panose="02010609060101010101" pitchFamily="49" charset="-122"/>
                <a:cs typeface="Times New Roman" panose="02020603050405020304" pitchFamily="18" charset="0"/>
              </a:rPr>
              <a:t>美元</a:t>
            </a:r>
            <a:endParaRPr lang="en-US" dirty="0">
              <a:latin typeface="SimHei" panose="02010609060101010101" pitchFamily="49" charset="-122"/>
              <a:ea typeface="SimHei" panose="02010609060101010101" pitchFamily="49" charset="-122"/>
            </a:endParaRPr>
          </a:p>
        </p:txBody>
      </p:sp>
      <p:pic>
        <p:nvPicPr>
          <p:cNvPr id="15" name="Picture 4" descr="The Cal Poly Pomona team of Raghav Handa, Michael Pham, Alex Callahan and Gabriela Lopez"/>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592428" y="4153401"/>
            <a:ext cx="3054414" cy="17075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descr="A Cal Poly Pomona team of students won second place last month in the Golf Course Superintendent Association of America's Collegiate Turf Bowl Competition."/>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361532" y="4151951"/>
            <a:ext cx="3010233" cy="17090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Gerry and Rayhan Patia won first place at Hack Harvard for their Polyglot translator."/>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8086456" y="4151951"/>
            <a:ext cx="3038284" cy="170903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61125" y="1659335"/>
            <a:ext cx="2888947" cy="1927044"/>
          </a:xfrm>
          <a:prstGeom prst="rect">
            <a:avLst/>
          </a:prstGeom>
          <a:ln>
            <a:noFill/>
          </a:ln>
          <a:effectLst>
            <a:softEdge rad="112500"/>
          </a:effectLst>
        </p:spPr>
      </p:pic>
    </p:spTree>
    <p:extLst>
      <p:ext uri="{BB962C8B-B14F-4D97-AF65-F5344CB8AC3E}">
        <p14:creationId xmlns:p14="http://schemas.microsoft.com/office/powerpoint/2010/main" xmlns="" val="4045125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优越的地理位置</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153077" y="1110743"/>
            <a:ext cx="6698021" cy="5138455"/>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62488" y="4610199"/>
            <a:ext cx="272247" cy="444783"/>
          </a:xfrm>
          <a:prstGeom prst="rect">
            <a:avLst/>
          </a:prstGeom>
        </p:spPr>
      </p:pic>
      <p:sp>
        <p:nvSpPr>
          <p:cNvPr id="11" name="5-Point Star 10"/>
          <p:cNvSpPr/>
          <p:nvPr/>
        </p:nvSpPr>
        <p:spPr>
          <a:xfrm>
            <a:off x="7116987" y="3125341"/>
            <a:ext cx="214312" cy="214312"/>
          </a:xfrm>
          <a:prstGeom prst="star5">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597750" y="5835203"/>
            <a:ext cx="214312" cy="214312"/>
          </a:xfrm>
          <a:prstGeom prst="star5">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588928" y="4685686"/>
            <a:ext cx="214312" cy="214312"/>
          </a:xfrm>
          <a:prstGeom prst="star5">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1444849" y="1296541"/>
            <a:ext cx="214312" cy="214312"/>
          </a:xfrm>
          <a:prstGeom prst="star5">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66038" y="5772145"/>
            <a:ext cx="1646024" cy="477054"/>
          </a:xfrm>
          <a:prstGeom prst="rect">
            <a:avLst/>
          </a:prstGeom>
          <a:noFill/>
        </p:spPr>
        <p:txBody>
          <a:bodyPr wrap="square" rtlCol="0">
            <a:spAutoFit/>
          </a:bodyPr>
          <a:lstStyle/>
          <a:p>
            <a:r>
              <a:rPr lang="zh-CN" altLang="en-US" sz="2500" dirty="0">
                <a:ea typeface="SimHei" panose="02010609060101010101" pitchFamily="49" charset="-122"/>
                <a:cs typeface="Times New Roman" panose="02020603050405020304" pitchFamily="18" charset="0"/>
              </a:rPr>
              <a:t>圣地亚哥</a:t>
            </a:r>
            <a:endParaRPr lang="en-US" sz="2500" dirty="0">
              <a:ea typeface="SimHei" panose="02010609060101010101" pitchFamily="49" charset="-122"/>
              <a:cs typeface="Times New Roman" panose="02020603050405020304" pitchFamily="18" charset="0"/>
            </a:endParaRPr>
          </a:p>
        </p:txBody>
      </p:sp>
      <p:sp>
        <p:nvSpPr>
          <p:cNvPr id="20" name="TextBox 19"/>
          <p:cNvSpPr txBox="1"/>
          <p:nvPr/>
        </p:nvSpPr>
        <p:spPr>
          <a:xfrm>
            <a:off x="3412973" y="4592952"/>
            <a:ext cx="1228725" cy="477054"/>
          </a:xfrm>
          <a:prstGeom prst="rect">
            <a:avLst/>
          </a:prstGeom>
          <a:noFill/>
        </p:spPr>
        <p:txBody>
          <a:bodyPr wrap="square" rtlCol="0">
            <a:spAutoFit/>
          </a:bodyPr>
          <a:lstStyle/>
          <a:p>
            <a:r>
              <a:rPr lang="zh-CN" altLang="en-US" sz="2500" dirty="0">
                <a:ea typeface="SimHei" panose="02010609060101010101" pitchFamily="49" charset="-122"/>
                <a:cs typeface="Times New Roman" panose="02020603050405020304" pitchFamily="18" charset="0"/>
              </a:rPr>
              <a:t>洛杉矶</a:t>
            </a:r>
            <a:endParaRPr lang="en-US" sz="2500" dirty="0">
              <a:ea typeface="SimHei" panose="02010609060101010101" pitchFamily="49" charset="-122"/>
              <a:cs typeface="Times New Roman" panose="02020603050405020304" pitchFamily="18" charset="0"/>
            </a:endParaRPr>
          </a:p>
        </p:txBody>
      </p:sp>
      <p:sp>
        <p:nvSpPr>
          <p:cNvPr id="21" name="TextBox 20"/>
          <p:cNvSpPr txBox="1"/>
          <p:nvPr/>
        </p:nvSpPr>
        <p:spPr>
          <a:xfrm>
            <a:off x="1840697" y="1165170"/>
            <a:ext cx="1228725" cy="477054"/>
          </a:xfrm>
          <a:prstGeom prst="rect">
            <a:avLst/>
          </a:prstGeom>
          <a:noFill/>
        </p:spPr>
        <p:txBody>
          <a:bodyPr wrap="square" rtlCol="0">
            <a:spAutoFit/>
          </a:bodyPr>
          <a:lstStyle/>
          <a:p>
            <a:r>
              <a:rPr lang="zh-CN" altLang="en-US" sz="2500" dirty="0">
                <a:ea typeface="SimHei" panose="02010609060101010101" pitchFamily="49" charset="-122"/>
                <a:cs typeface="Times New Roman" panose="02020603050405020304" pitchFamily="18" charset="0"/>
              </a:rPr>
              <a:t>旧金山</a:t>
            </a:r>
            <a:endParaRPr lang="en-US" sz="2500" dirty="0">
              <a:ea typeface="SimHei" panose="02010609060101010101" pitchFamily="49" charset="-122"/>
              <a:cs typeface="Times New Roman" panose="02020603050405020304" pitchFamily="18" charset="0"/>
            </a:endParaRPr>
          </a:p>
        </p:txBody>
      </p:sp>
      <p:sp>
        <p:nvSpPr>
          <p:cNvPr id="22" name="TextBox 21"/>
          <p:cNvSpPr txBox="1"/>
          <p:nvPr/>
        </p:nvSpPr>
        <p:spPr>
          <a:xfrm>
            <a:off x="7497035" y="3021710"/>
            <a:ext cx="1828285" cy="477054"/>
          </a:xfrm>
          <a:prstGeom prst="rect">
            <a:avLst/>
          </a:prstGeom>
          <a:noFill/>
        </p:spPr>
        <p:txBody>
          <a:bodyPr wrap="square" rtlCol="0">
            <a:spAutoFit/>
          </a:bodyPr>
          <a:lstStyle/>
          <a:p>
            <a:r>
              <a:rPr lang="zh-CN" altLang="en-US" sz="2500" dirty="0">
                <a:ea typeface="SimHei" panose="02010609060101010101" pitchFamily="49" charset="-122"/>
                <a:cs typeface="Times New Roman" panose="02020603050405020304" pitchFamily="18" charset="0"/>
              </a:rPr>
              <a:t>拉斯维加斯</a:t>
            </a:r>
            <a:endParaRPr lang="en-US" altLang="zh-CN" sz="2500" dirty="0">
              <a:ea typeface="SimHei" panose="02010609060101010101" pitchFamily="49" charset="-122"/>
              <a:cs typeface="Times New Roman" panose="02020603050405020304" pitchFamily="18" charset="0"/>
            </a:endParaRPr>
          </a:p>
        </p:txBody>
      </p:sp>
      <p:pic>
        <p:nvPicPr>
          <p:cNvPr id="23" name="Picture 2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479217" y="4610199"/>
            <a:ext cx="2394851" cy="442561"/>
          </a:xfrm>
          <a:prstGeom prst="rect">
            <a:avLst/>
          </a:prstGeom>
        </p:spPr>
      </p:pic>
    </p:spTree>
    <p:extLst>
      <p:ext uri="{BB962C8B-B14F-4D97-AF65-F5344CB8AC3E}">
        <p14:creationId xmlns:p14="http://schemas.microsoft.com/office/powerpoint/2010/main" xmlns="" val="3243213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优越的地理位置</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254768" y="1001559"/>
            <a:ext cx="2566339" cy="1878779"/>
          </a:xfrm>
          <a:prstGeom prst="rect">
            <a:avLst/>
          </a:prstGeom>
          <a:ln>
            <a:noFill/>
          </a:ln>
          <a:effectLst>
            <a:softEdge rad="112500"/>
          </a:effectLst>
        </p:spPr>
      </p:pic>
      <p:sp>
        <p:nvSpPr>
          <p:cNvPr id="16" name="TextBox 15"/>
          <p:cNvSpPr txBox="1"/>
          <p:nvPr/>
        </p:nvSpPr>
        <p:spPr>
          <a:xfrm>
            <a:off x="607163" y="3059540"/>
            <a:ext cx="2072163"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迪斯尼主题公园</a:t>
            </a:r>
            <a:endParaRPr lang="en-US" sz="2000" dirty="0">
              <a:ea typeface="SimHei" panose="02010609060101010101" pitchFamily="49" charset="-122"/>
              <a:cs typeface="Times New Roman" panose="02020603050405020304" pitchFamily="18" charset="0"/>
            </a:endParaRPr>
          </a:p>
        </p:txBody>
      </p:sp>
      <p:sp>
        <p:nvSpPr>
          <p:cNvPr id="17" name="TextBox 16"/>
          <p:cNvSpPr txBox="1"/>
          <p:nvPr/>
        </p:nvSpPr>
        <p:spPr>
          <a:xfrm>
            <a:off x="3739635" y="3620366"/>
            <a:ext cx="1510549"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拉斯维加斯</a:t>
            </a:r>
            <a:endParaRPr lang="en-US" sz="2000" dirty="0">
              <a:ea typeface="SimHei" panose="02010609060101010101" pitchFamily="49" charset="-122"/>
              <a:cs typeface="Times New Roman" panose="02020603050405020304" pitchFamily="18" charset="0"/>
            </a:endParaRPr>
          </a:p>
        </p:txBody>
      </p:sp>
      <p:sp>
        <p:nvSpPr>
          <p:cNvPr id="24" name="TextBox 23"/>
          <p:cNvSpPr txBox="1"/>
          <p:nvPr/>
        </p:nvSpPr>
        <p:spPr>
          <a:xfrm>
            <a:off x="6306430" y="3017915"/>
            <a:ext cx="2250689"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圣地亚哥海洋世界</a:t>
            </a:r>
            <a:endParaRPr lang="en-US" sz="2000" dirty="0">
              <a:ea typeface="SimHei" panose="02010609060101010101" pitchFamily="49" charset="-122"/>
              <a:cs typeface="Times New Roman" panose="02020603050405020304" pitchFamily="18" charset="0"/>
            </a:endParaRPr>
          </a:p>
        </p:txBody>
      </p:sp>
      <p:sp>
        <p:nvSpPr>
          <p:cNvPr id="25" name="TextBox 24"/>
          <p:cNvSpPr txBox="1"/>
          <p:nvPr/>
        </p:nvSpPr>
        <p:spPr>
          <a:xfrm>
            <a:off x="3509807" y="2988002"/>
            <a:ext cx="2268273"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好莱坞环球影城</a:t>
            </a:r>
            <a:endParaRPr lang="en-US" sz="2000" dirty="0">
              <a:ea typeface="SimHei" panose="02010609060101010101" pitchFamily="49" charset="-122"/>
              <a:cs typeface="Times New Roman" panose="02020603050405020304" pitchFamily="18" charset="0"/>
            </a:endParaRPr>
          </a:p>
        </p:txBody>
      </p:sp>
      <p:sp>
        <p:nvSpPr>
          <p:cNvPr id="26" name="TextBox 25"/>
          <p:cNvSpPr txBox="1"/>
          <p:nvPr/>
        </p:nvSpPr>
        <p:spPr>
          <a:xfrm>
            <a:off x="9460219" y="3647499"/>
            <a:ext cx="2077808"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中途号航空母舰</a:t>
            </a:r>
            <a:endParaRPr lang="en-US" sz="2000" dirty="0">
              <a:ea typeface="SimHei" panose="02010609060101010101" pitchFamily="49" charset="-122"/>
              <a:cs typeface="Times New Roman" panose="02020603050405020304" pitchFamily="18" charset="0"/>
            </a:endParaRPr>
          </a:p>
        </p:txBody>
      </p:sp>
      <p:sp>
        <p:nvSpPr>
          <p:cNvPr id="27" name="TextBox 26"/>
          <p:cNvSpPr txBox="1"/>
          <p:nvPr/>
        </p:nvSpPr>
        <p:spPr>
          <a:xfrm>
            <a:off x="6821501" y="3647499"/>
            <a:ext cx="1267886"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乐高乐园</a:t>
            </a:r>
            <a:endParaRPr lang="en-US" sz="2000" dirty="0">
              <a:ea typeface="SimHei" panose="02010609060101010101" pitchFamily="49" charset="-122"/>
              <a:cs typeface="Times New Roman" panose="02020603050405020304" pitchFamily="18" charset="0"/>
            </a:endParaRPr>
          </a:p>
        </p:txBody>
      </p:sp>
      <p:pic>
        <p:nvPicPr>
          <p:cNvPr id="28" name="Picture 2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147516" y="1044763"/>
            <a:ext cx="2568519" cy="1878779"/>
          </a:xfrm>
          <a:prstGeom prst="rect">
            <a:avLst/>
          </a:prstGeom>
          <a:ln>
            <a:noFill/>
          </a:ln>
          <a:effectLst>
            <a:softEdge rad="112500"/>
          </a:effectLst>
        </p:spPr>
      </p:pic>
      <p:pic>
        <p:nvPicPr>
          <p:cNvPr id="29" name="Picture 28"/>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50190" y="1025592"/>
            <a:ext cx="2562877" cy="1878780"/>
          </a:xfrm>
          <a:prstGeom prst="rect">
            <a:avLst/>
          </a:prstGeom>
          <a:ln>
            <a:noFill/>
          </a:ln>
          <a:effectLst>
            <a:softEdge rad="112500"/>
          </a:effectLst>
        </p:spPr>
      </p:pic>
      <p:pic>
        <p:nvPicPr>
          <p:cNvPr id="30" name="Picture 29" descr="Image result for Los Angeles"/>
          <p:cNvPicPr/>
          <p:nvPr/>
        </p:nvPicPr>
        <p:blipFill>
          <a:blip r:embed="rId5">
            <a:extLst>
              <a:ext uri="{28A0092B-C50C-407E-A947-70E740481C1C}">
                <a14:useLocalDpi xmlns:a14="http://schemas.microsoft.com/office/drawing/2010/main" xmlns=""/>
              </a:ext>
            </a:extLst>
          </a:blip>
          <a:srcRect/>
          <a:stretch>
            <a:fillRect/>
          </a:stretch>
        </p:blipFill>
        <p:spPr bwMode="auto">
          <a:xfrm>
            <a:off x="247360" y="4117054"/>
            <a:ext cx="2562877" cy="1878779"/>
          </a:xfrm>
          <a:prstGeom prst="rect">
            <a:avLst/>
          </a:prstGeom>
          <a:ln>
            <a:noFill/>
          </a:ln>
          <a:effectLst>
            <a:softEdge rad="112500"/>
          </a:effectLst>
        </p:spPr>
      </p:pic>
      <p:pic>
        <p:nvPicPr>
          <p:cNvPr id="31" name="Picture 30"/>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3135460" y="4127797"/>
            <a:ext cx="2566339" cy="1868036"/>
          </a:xfrm>
          <a:prstGeom prst="rect">
            <a:avLst/>
          </a:prstGeom>
          <a:ln>
            <a:noFill/>
          </a:ln>
          <a:effectLst>
            <a:softEdge rad="112500"/>
          </a:effectLst>
        </p:spPr>
      </p:pic>
      <p:sp>
        <p:nvSpPr>
          <p:cNvPr id="32" name="TextBox 31"/>
          <p:cNvSpPr txBox="1"/>
          <p:nvPr/>
        </p:nvSpPr>
        <p:spPr>
          <a:xfrm>
            <a:off x="1087037" y="3618866"/>
            <a:ext cx="1089182"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洛杉矶</a:t>
            </a:r>
            <a:endParaRPr lang="en-US" sz="2000" dirty="0">
              <a:ea typeface="SimHei" panose="02010609060101010101" pitchFamily="49" charset="-122"/>
              <a:cs typeface="Times New Roman" panose="02020603050405020304" pitchFamily="18" charset="0"/>
            </a:endParaRPr>
          </a:p>
        </p:txBody>
      </p:sp>
      <p:pic>
        <p:nvPicPr>
          <p:cNvPr id="33" name="Picture 32"/>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9229280" y="1025592"/>
            <a:ext cx="2568519" cy="1878779"/>
          </a:xfrm>
          <a:prstGeom prst="rect">
            <a:avLst/>
          </a:prstGeom>
          <a:ln>
            <a:noFill/>
          </a:ln>
          <a:effectLst>
            <a:softEdge rad="112500"/>
          </a:effectLst>
        </p:spPr>
      </p:pic>
      <p:sp>
        <p:nvSpPr>
          <p:cNvPr id="34" name="TextBox 33"/>
          <p:cNvSpPr txBox="1"/>
          <p:nvPr/>
        </p:nvSpPr>
        <p:spPr>
          <a:xfrm>
            <a:off x="9547110" y="2968921"/>
            <a:ext cx="2250689" cy="400110"/>
          </a:xfrm>
          <a:prstGeom prst="rect">
            <a:avLst/>
          </a:prstGeom>
          <a:noFill/>
        </p:spPr>
        <p:txBody>
          <a:bodyPr wrap="square" rtlCol="0">
            <a:spAutoFit/>
          </a:bodyPr>
          <a:lstStyle/>
          <a:p>
            <a:r>
              <a:rPr lang="zh-CN" altLang="en-US" sz="2000" dirty="0">
                <a:ea typeface="SimHei" panose="02010609060101010101" pitchFamily="49" charset="-122"/>
                <a:cs typeface="Times New Roman" panose="02020603050405020304" pitchFamily="18" charset="0"/>
              </a:rPr>
              <a:t>格里菲斯天文台</a:t>
            </a:r>
            <a:endParaRPr lang="en-US" sz="2000" dirty="0">
              <a:ea typeface="SimHei" panose="02010609060101010101" pitchFamily="49" charset="-122"/>
              <a:cs typeface="Times New Roman" panose="02020603050405020304" pitchFamily="18" charset="0"/>
            </a:endParaRPr>
          </a:p>
        </p:txBody>
      </p:sp>
      <p:pic>
        <p:nvPicPr>
          <p:cNvPr id="35" name="Picture 34"/>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162808" y="4141982"/>
            <a:ext cx="2568519" cy="1878779"/>
          </a:xfrm>
          <a:prstGeom prst="rect">
            <a:avLst/>
          </a:prstGeom>
          <a:ln>
            <a:noFill/>
          </a:ln>
          <a:effectLst>
            <a:softEdge rad="112500"/>
          </a:effectLst>
        </p:spPr>
      </p:pic>
      <p:pic>
        <p:nvPicPr>
          <p:cNvPr id="36" name="Picture 35"/>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9229280" y="4152725"/>
            <a:ext cx="2568519" cy="1886544"/>
          </a:xfrm>
          <a:prstGeom prst="rect">
            <a:avLst/>
          </a:prstGeom>
          <a:ln>
            <a:noFill/>
          </a:ln>
          <a:effectLst>
            <a:softEdge rad="112500"/>
          </a:effectLst>
        </p:spPr>
      </p:pic>
    </p:spTree>
    <p:extLst>
      <p:ext uri="{BB962C8B-B14F-4D97-AF65-F5344CB8AC3E}">
        <p14:creationId xmlns:p14="http://schemas.microsoft.com/office/powerpoint/2010/main" xmlns="" val="309098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美丽的现代化校园</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18136" y="1059856"/>
            <a:ext cx="7348510" cy="4780853"/>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165890" y="1059856"/>
            <a:ext cx="3105776" cy="2269466"/>
          </a:xfrm>
          <a:prstGeom prst="rect">
            <a:avLst/>
          </a:prstGeom>
          <a:ln>
            <a:noFill/>
          </a:ln>
          <a:effectLst>
            <a:softEdge rad="112500"/>
          </a:effectLst>
        </p:spPr>
      </p:pic>
      <p:pic>
        <p:nvPicPr>
          <p:cNvPr id="10" name="Picture 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165890" y="3694981"/>
            <a:ext cx="3105776" cy="2269466"/>
          </a:xfrm>
          <a:prstGeom prst="rect">
            <a:avLst/>
          </a:prstGeom>
          <a:ln>
            <a:noFill/>
          </a:ln>
          <a:effectLst>
            <a:softEdge rad="112500"/>
          </a:effectLst>
        </p:spPr>
      </p:pic>
    </p:spTree>
    <p:extLst>
      <p:ext uri="{BB962C8B-B14F-4D97-AF65-F5344CB8AC3E}">
        <p14:creationId xmlns:p14="http://schemas.microsoft.com/office/powerpoint/2010/main" xmlns="" val="27392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129" y="382089"/>
            <a:ext cx="8357527" cy="523220"/>
          </a:xfrm>
          <a:prstGeom prst="rect">
            <a:avLst/>
          </a:prstGeom>
          <a:noFill/>
        </p:spPr>
        <p:txBody>
          <a:bodyPr wrap="square" rtlCol="0">
            <a:spAutoFit/>
          </a:bodyPr>
          <a:lstStyle/>
          <a:p>
            <a:r>
              <a:rPr lang="zh-CN" altLang="en-US" sz="2800" b="1" dirty="0">
                <a:solidFill>
                  <a:srgbClr val="008717"/>
                </a:solidFill>
                <a:ea typeface="SimHei" panose="02010609060101010101" pitchFamily="49" charset="-122"/>
                <a:cs typeface="Times New Roman" panose="02020603050405020304" pitchFamily="18" charset="0"/>
              </a:rPr>
              <a:t>世界顶级阿拉伯马研究中心及马场</a:t>
            </a:r>
            <a:endParaRPr lang="en-US" sz="2800" b="1" dirty="0">
              <a:solidFill>
                <a:srgbClr val="008717"/>
              </a:solidFill>
              <a:ea typeface="SimHei" panose="02010609060101010101" pitchFamily="49" charset="-122"/>
              <a:cs typeface="Times New Roman" panose="02020603050405020304"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8453312" y="3569645"/>
            <a:ext cx="3317979" cy="2597744"/>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98453" y="1039390"/>
            <a:ext cx="3364584" cy="237843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14327" y="1039390"/>
            <a:ext cx="3342518" cy="506051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598452" y="3569645"/>
            <a:ext cx="3364585" cy="2530255"/>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8504645" y="1039390"/>
            <a:ext cx="3268739" cy="2378430"/>
          </a:xfrm>
          <a:prstGeom prst="rect">
            <a:avLst/>
          </a:prstGeom>
        </p:spPr>
      </p:pic>
    </p:spTree>
    <p:extLst>
      <p:ext uri="{BB962C8B-B14F-4D97-AF65-F5344CB8AC3E}">
        <p14:creationId xmlns:p14="http://schemas.microsoft.com/office/powerpoint/2010/main" xmlns="" val="425088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Point Branded Template 2018" id="{D971C9CA-933F-4E1D-8CE0-BF1A318D35A7}" vid="{C696FE7C-F510-48F2-A458-75E0A8E19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CPP University Template Version A</Template>
  <TotalTime>7386</TotalTime>
  <Words>2061</Words>
  <Application>Microsoft Office PowerPoint</Application>
  <PresentationFormat>自定义</PresentationFormat>
  <Paragraphs>303</Paragraphs>
  <Slides>36</Slides>
  <Notes>1</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CALIFORNIA STATE POLYTECHNIC UNIVERSITY, POMONA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Rockwell 48 pt</dc:title>
  <dc:creator>Yingchuan Wang</dc:creator>
  <cp:lastModifiedBy>Administrator</cp:lastModifiedBy>
  <cp:revision>748</cp:revision>
  <dcterms:created xsi:type="dcterms:W3CDTF">2020-02-28T23:26:09Z</dcterms:created>
  <dcterms:modified xsi:type="dcterms:W3CDTF">2021-05-28T00:07:58Z</dcterms:modified>
</cp:coreProperties>
</file>